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Slides/_rels/notesSlide57.xml.rels" ContentType="application/vnd.openxmlformats-package.relationships+xml"/>
  <Override PartName="/ppt/notesSlides/notesSlide57.xml" ContentType="application/vnd.openxmlformats-officedocument.presentationml.notesSlide+xml"/>
  <Override PartName="/ppt/_rels/presentation.xml.rels" ContentType="application/vnd.openxmlformats-package.relationships+xml"/>
  <Override PartName="/ppt/media/image26.jpeg" ContentType="image/jpeg"/>
  <Override PartName="/ppt/media/image24.jpeg" ContentType="image/jpeg"/>
  <Override PartName="/ppt/media/image23.jpeg" ContentType="image/jpeg"/>
  <Override PartName="/ppt/media/image22.jpeg" ContentType="image/jpeg"/>
  <Override PartName="/ppt/media/image21.jpeg" ContentType="image/jpeg"/>
  <Override PartName="/ppt/media/image20.jpeg" ContentType="image/jpeg"/>
  <Override PartName="/ppt/media/image19.jpeg" ContentType="image/jpeg"/>
  <Override PartName="/ppt/media/image42.jpeg" ContentType="image/jpeg"/>
  <Override PartName="/ppt/media/image18.jpeg" ContentType="image/jpeg"/>
  <Override PartName="/ppt/media/image16.jpeg" ContentType="image/jpeg"/>
  <Override PartName="/ppt/media/image15.jpeg" ContentType="image/jpeg"/>
  <Override PartName="/ppt/media/image14.jpeg" ContentType="image/jpeg"/>
  <Override PartName="/ppt/media/image41.jpeg" ContentType="image/jpeg"/>
  <Override PartName="/ppt/media/image1.png" ContentType="image/png"/>
  <Override PartName="/ppt/media/image31.png" ContentType="image/png"/>
  <Override PartName="/ppt/media/image29.jpeg" ContentType="image/jpeg"/>
  <Override PartName="/ppt/media/image10.jpeg" ContentType="image/jpeg"/>
  <Override PartName="/ppt/media/image5.png" ContentType="image/png"/>
  <Override PartName="/ppt/media/image35.jpeg" ContentType="image/jpeg"/>
  <Override PartName="/ppt/media/image8.jpeg" ContentType="image/jpeg"/>
  <Override PartName="/ppt/media/image39.jpeg" ContentType="image/jpeg"/>
  <Override PartName="/ppt/media/image33.jpeg" ContentType="image/jpeg"/>
  <Override PartName="/ppt/media/image6.jpeg" ContentType="image/jpeg"/>
  <Override PartName="/ppt/media/image27.jpeg" ContentType="image/jpeg"/>
  <Override PartName="/ppt/media/image34.jpeg" ContentType="image/jpeg"/>
  <Override PartName="/ppt/media/image38.jpeg" ContentType="image/jpeg"/>
  <Override PartName="/ppt/media/image7.jpeg" ContentType="image/jpeg"/>
  <Override PartName="/ppt/media/image28.jpeg" ContentType="image/jpeg"/>
  <Override PartName="/ppt/media/image36.jpeg" ContentType="image/jpeg"/>
  <Override PartName="/ppt/media/image11.jpeg" ContentType="image/jpeg"/>
  <Override PartName="/ppt/media/image9.jpeg" ContentType="image/jpeg"/>
  <Override PartName="/ppt/media/image37.jpeg" ContentType="image/jpeg"/>
  <Override PartName="/ppt/media/image30.jpeg" ContentType="image/jpeg"/>
  <Override PartName="/ppt/media/image43.png" ContentType="image/png"/>
  <Override PartName="/ppt/media/image40.jpeg" ContentType="image/jpeg"/>
  <Override PartName="/ppt/media/image44.png" ContentType="image/png"/>
  <Override PartName="/ppt/media/image13.jpeg" ContentType="image/jpeg"/>
  <Override PartName="/ppt/media/image12.jpeg" ContentType="image/jpeg"/>
  <Override PartName="/ppt/media/image4.png" ContentType="image/png"/>
  <Override PartName="/ppt/media/image3.png" ContentType="image/png"/>
  <Override PartName="/ppt/media/image17.jpeg" ContentType="image/jpeg"/>
  <Override PartName="/ppt/media/image32.png" ContentType="image/png"/>
  <Override PartName="/ppt/media/image2.png" ContentType="image/png"/>
  <Override PartName="/ppt/media/image25.jpeg" ContentType="image/jpe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42.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62.xml" ContentType="application/vnd.openxmlformats-officedocument.presentationml.slide+xml"/>
  <Override PartName="/ppt/slides/slide25.xml" ContentType="application/vnd.openxmlformats-officedocument.presentationml.slide+xml"/>
  <Override PartName="/ppt/slides/slide59.xml" ContentType="application/vnd.openxmlformats-officedocument.presentationml.slide+xml"/>
  <Override PartName="/ppt/slides/slide22.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39.xml.rels" ContentType="application/vnd.openxmlformats-package.relationships+xml"/>
  <Override PartName="/ppt/slides/_rels/slide31.xml.rels" ContentType="application/vnd.openxmlformats-package.relationships+xml"/>
  <Override PartName="/ppt/slides/_rels/slide15.xml.rels" ContentType="application/vnd.openxmlformats-package.relationships+xml"/>
  <Override PartName="/ppt/slides/_rels/slide24.xml.rels" ContentType="application/vnd.openxmlformats-package.relationships+xml"/>
  <Override PartName="/ppt/slides/_rels/slide58.xml.rels" ContentType="application/vnd.openxmlformats-package.relationships+xml"/>
  <Override PartName="/ppt/slides/_rels/slide13.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2.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55.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32.xml.rels" ContentType="application/vnd.openxmlformats-package.relationships+xml"/>
  <Override PartName="/ppt/slides/_rels/slide1.xml.rels" ContentType="application/vnd.openxmlformats-package.relationships+xml"/>
  <Override PartName="/ppt/slides/_rels/slide54.xml.rels" ContentType="application/vnd.openxmlformats-package.relationships+xml"/>
  <Override PartName="/ppt/slides/_rels/slide63.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41.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53.xml.rels" ContentType="application/vnd.openxmlformats-package.relationships+xml"/>
  <Override PartName="/ppt/slides/_rels/slide62.xml.rels" ContentType="application/vnd.openxmlformats-package.relationships+xml"/>
  <Override PartName="/ppt/slides/_rels/slide46.xml.rels" ContentType="application/vnd.openxmlformats-package.relationships+xml"/>
  <Override PartName="/ppt/slides/_rels/slide52.xml.rels" ContentType="application/vnd.openxmlformats-package.relationships+xml"/>
  <Override PartName="/ppt/slides/_rels/slide57.xml.rels" ContentType="application/vnd.openxmlformats-package.relationships+xml"/>
  <Override PartName="/ppt/slides/_rels/slide61.xml.rels" ContentType="application/vnd.openxmlformats-package.relationships+xml"/>
  <Override PartName="/ppt/slides/_rels/slide3.xml.rels" ContentType="application/vnd.openxmlformats-package.relationships+xml"/>
  <Override PartName="/ppt/slides/_rels/slide28.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_rels/slide14.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19.xml.rels" ContentType="application/vnd.openxmlformats-package.relationships+xml"/>
  <Override PartName="/ppt/slides/_rels/slide23.xml.rels" ContentType="application/vnd.openxmlformats-package.relationships+xml"/>
  <Override PartName="/ppt/slides/_rels/slide30.xml.rels" ContentType="application/vnd.openxmlformats-package.relationships+xml"/>
  <Override PartName="/ppt/slides/_rels/slide38.xml.rels" ContentType="application/vnd.openxmlformats-package.relationships+xml"/>
  <Override PartName="/ppt/slides/_rels/slide45.xml.rels" ContentType="application/vnd.openxmlformats-package.relationships+xml"/>
  <Override PartName="/ppt/slides/_rels/slide25.xml.rels" ContentType="application/vnd.openxmlformats-package.relationships+xml"/>
  <Override PartName="/ppt/slides/_rels/slide59.xml.rels" ContentType="application/vnd.openxmlformats-package.relationships+xml"/>
  <Override PartName="/ppt/slides/_rels/slide10.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
</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png>
</file>

<file path=ppt/media/image44.png>
</file>

<file path=ppt/media/image5.png>
</file>

<file path=ppt/media/image6.jpe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sldImg"/>
          </p:nvPr>
        </p:nvSpPr>
        <p:spPr>
          <a:xfrm>
            <a:off x="216000" y="812520"/>
            <a:ext cx="7127280" cy="4008960"/>
          </a:xfrm>
          <a:prstGeom prst="rect">
            <a:avLst/>
          </a:prstGeom>
        </p:spPr>
        <p:txBody>
          <a:bodyPr lIns="0" rIns="0" tIns="0" bIns="0" anchor="ctr">
            <a:noAutofit/>
          </a:bodyPr>
          <a:p>
            <a:pPr algn="ctr"/>
            <a:r>
              <a:rPr b="0" lang="en-US" sz="4400" spc="-1" strike="noStrike">
                <a:latin typeface="Arial"/>
              </a:rPr>
              <a:t>Click to move the slide</a:t>
            </a:r>
            <a:endParaRPr b="0" lang="en-US" sz="4400" spc="-1" strike="noStrike">
              <a:latin typeface="Arial"/>
            </a:endParaRPr>
          </a:p>
        </p:txBody>
      </p:sp>
      <p:sp>
        <p:nvSpPr>
          <p:cNvPr id="93"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94"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95"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96"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97"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954D2287-967C-489B-A69D-63F2CCA247E8}"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57.xml.rels><?xml version="1.0" encoding="UTF-8"?>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
</Relationships>
</file>

<file path=ppt/notesSlides/notesSlide5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PlaceHolder 1"/>
          <p:cNvSpPr>
            <a:spLocks noGrp="1"/>
          </p:cNvSpPr>
          <p:nvPr>
            <p:ph type="sldImg"/>
          </p:nvPr>
        </p:nvSpPr>
        <p:spPr>
          <a:xfrm>
            <a:off x="217440" y="812880"/>
            <a:ext cx="7119000" cy="4002840"/>
          </a:xfrm>
          <a:prstGeom prst="rect">
            <a:avLst/>
          </a:prstGeom>
        </p:spPr>
      </p:sp>
      <p:sp>
        <p:nvSpPr>
          <p:cNvPr id="375" name="PlaceHolder 2"/>
          <p:cNvSpPr>
            <a:spLocks noGrp="1"/>
          </p:cNvSpPr>
          <p:nvPr>
            <p:ph type="body"/>
          </p:nvPr>
        </p:nvSpPr>
        <p:spPr>
          <a:xfrm>
            <a:off x="756000" y="5078520"/>
            <a:ext cx="6041880" cy="4805280"/>
          </a:xfrm>
          <a:prstGeom prst="rect">
            <a:avLst/>
          </a:prstGeom>
        </p:spPr>
        <p:txBody>
          <a:bodyPr lIns="0" rIns="0" tIns="0" bIns="0">
            <a:noAutofit/>
          </a:bodyPr>
          <a:p>
            <a:endParaRPr b="0" lang="en-US" sz="2000" spc="-1" strike="noStrike">
              <a:latin typeface="Arial"/>
            </a:endParaRPr>
          </a:p>
        </p:txBody>
      </p:sp>
      <p:sp>
        <p:nvSpPr>
          <p:cNvPr id="376" name="CustomShape 3"/>
          <p:cNvSpPr/>
          <p:nvPr/>
        </p:nvSpPr>
        <p:spPr>
          <a:xfrm>
            <a:off x="4278960" y="10157400"/>
            <a:ext cx="3274920" cy="528480"/>
          </a:xfrm>
          <a:prstGeom prst="rect">
            <a:avLst/>
          </a:prstGeom>
          <a:noFill/>
          <a:ln>
            <a:noFill/>
          </a:ln>
        </p:spPr>
        <p:style>
          <a:lnRef idx="0"/>
          <a:fillRef idx="0"/>
          <a:effectRef idx="0"/>
          <a:fontRef idx="minor"/>
        </p:style>
        <p:txBody>
          <a:bodyPr lIns="0" rIns="0" tIns="0" bIns="0" anchor="b">
            <a:noAutofit/>
          </a:bodyPr>
          <a:p>
            <a:pPr algn="r">
              <a:lnSpc>
                <a:spcPct val="100000"/>
              </a:lnSpc>
            </a:pPr>
            <a:fld id="{BAC46885-2C01-46AB-85B7-A5A815CC075E}" type="slidenum">
              <a:rPr b="0" lang="en-US" sz="1400" spc="-1" strike="noStrike">
                <a:solidFill>
                  <a:srgbClr val="000000"/>
                </a:solidFill>
                <a:latin typeface="Times New Roman"/>
                <a:ea typeface="+mn-ea"/>
              </a:rPr>
              <a:t>&lt;number&gt;</a:t>
            </a:fld>
            <a:endParaRPr b="0" lang="en-US" sz="14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560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6C0E2EC9-EA1E-4A05-B1B1-7A20B558A140}"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2" name="CustomShape 3"/>
          <p:cNvSpPr/>
          <p:nvPr/>
        </p:nvSpPr>
        <p:spPr>
          <a:xfrm>
            <a:off x="912240" y="1268280"/>
            <a:ext cx="9205920" cy="35928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49920" cy="559800"/>
          </a:xfrm>
          <a:prstGeom prst="rect">
            <a:avLst/>
          </a:prstGeom>
          <a:ln>
            <a:noFill/>
          </a:ln>
        </p:spPr>
      </p:pic>
      <p:pic>
        <p:nvPicPr>
          <p:cNvPr id="4" name="Grafik 2" descr=""/>
          <p:cNvPicPr/>
          <p:nvPr/>
        </p:nvPicPr>
        <p:blipFill>
          <a:blip r:embed="rId3"/>
          <a:stretch/>
        </p:blipFill>
        <p:spPr>
          <a:xfrm>
            <a:off x="7430400" y="134640"/>
            <a:ext cx="3695760" cy="511920"/>
          </a:xfrm>
          <a:prstGeom prst="rect">
            <a:avLst/>
          </a:prstGeom>
          <a:ln>
            <a:noFill/>
          </a:ln>
        </p:spPr>
      </p:pic>
      <p:sp>
        <p:nvSpPr>
          <p:cNvPr id="5" name="CustomShape 4"/>
          <p:cNvSpPr/>
          <p:nvPr/>
        </p:nvSpPr>
        <p:spPr>
          <a:xfrm>
            <a:off x="912240" y="1268280"/>
            <a:ext cx="9205920" cy="359280"/>
          </a:xfrm>
          <a:prstGeom prst="rect">
            <a:avLst/>
          </a:prstGeom>
          <a:noFill/>
          <a:ln>
            <a:noFill/>
          </a:ln>
        </p:spPr>
        <p:style>
          <a:lnRef idx="0"/>
          <a:fillRef idx="0"/>
          <a:effectRef idx="0"/>
          <a:fontRef idx="minor"/>
        </p:style>
      </p:sp>
      <p:sp>
        <p:nvSpPr>
          <p:cNvPr id="6" name="CustomShape 5"/>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7" name="CustomShape 6"/>
          <p:cNvSpPr/>
          <p:nvPr/>
        </p:nvSpPr>
        <p:spPr>
          <a:xfrm>
            <a:off x="0" y="6642720"/>
            <a:ext cx="121820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560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2050D2C2-D4A3-48F4-B173-DF313E1D9495}"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48" name="CustomShape 3"/>
          <p:cNvSpPr/>
          <p:nvPr/>
        </p:nvSpPr>
        <p:spPr>
          <a:xfrm>
            <a:off x="912240" y="1268280"/>
            <a:ext cx="9205920" cy="35928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49920" cy="559800"/>
          </a:xfrm>
          <a:prstGeom prst="rect">
            <a:avLst/>
          </a:prstGeom>
          <a:ln>
            <a:noFill/>
          </a:ln>
        </p:spPr>
      </p:pic>
      <p:pic>
        <p:nvPicPr>
          <p:cNvPr id="50" name="Grafik 2" descr=""/>
          <p:cNvPicPr/>
          <p:nvPr/>
        </p:nvPicPr>
        <p:blipFill>
          <a:blip r:embed="rId3"/>
          <a:stretch/>
        </p:blipFill>
        <p:spPr>
          <a:xfrm>
            <a:off x="7430400" y="134640"/>
            <a:ext cx="3695760" cy="511920"/>
          </a:xfrm>
          <a:prstGeom prst="rect">
            <a:avLst/>
          </a:prstGeom>
          <a:ln>
            <a:noFill/>
          </a:ln>
        </p:spPr>
      </p:pic>
      <p:sp>
        <p:nvSpPr>
          <p:cNvPr id="51" name="CustomShape 4"/>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560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459BD9D5-1662-49C8-B0B1-045A7EED98A2}"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53" name="CustomShape 6"/>
          <p:cNvSpPr/>
          <p:nvPr/>
        </p:nvSpPr>
        <p:spPr>
          <a:xfrm>
            <a:off x="0" y="6642720"/>
            <a:ext cx="121820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sa/3.0/" TargetMode="External"/><Relationship Id="rId4" Type="http://schemas.openxmlformats.org/officeDocument/2006/relationships/hyperlink" Target="https://creativecommons.org/licenses/by-nc-nd/2.0/" TargetMode="External"/><Relationship Id="rId5"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sa/3.0/" TargetMode="External"/><Relationship Id="rId4" Type="http://schemas.openxmlformats.org/officeDocument/2006/relationships/hyperlink" Target="https://creativecommons.org/licenses/by-nc-nd/2.0/" TargetMode="External"/><Relationship Id="rId5" Type="http://schemas.openxmlformats.org/officeDocument/2006/relationships/image" Target="../media/image8.jpeg"/><Relationship Id="rId6" Type="http://schemas.openxmlformats.org/officeDocument/2006/relationships/image" Target="../media/image9.jpeg"/><Relationship Id="rId7"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sa/3.0/" TargetMode="External"/><Relationship Id="rId4" Type="http://schemas.openxmlformats.org/officeDocument/2006/relationships/hyperlink" Target="https://creativecommons.org/licenses/by-nc-nd/2.0/" TargetMode="External"/><Relationship Id="rId5" Type="http://schemas.openxmlformats.org/officeDocument/2006/relationships/image" Target="../media/image11.jpeg"/><Relationship Id="rId6" Type="http://schemas.openxmlformats.org/officeDocument/2006/relationships/image" Target="../media/image12.jpeg"/><Relationship Id="rId7" Type="http://schemas.openxmlformats.org/officeDocument/2006/relationships/image" Target="../media/image13.jpeg"/><Relationship Id="rId8"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hyperlink" Target="https://creativecommons.org/licenses/by/2.0/deed.en" TargetMode="External"/><Relationship Id="rId3" Type="http://schemas.openxmlformats.org/officeDocument/2006/relationships/image" Target="../media/image14.jpeg"/><Relationship Id="rId4"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hyperlink" Target="https://creativecommons.org/licenses/by/2.0/deed.en" TargetMode="External"/><Relationship Id="rId3" Type="http://schemas.openxmlformats.org/officeDocument/2006/relationships/image" Target="../media/image15.jpeg"/><Relationship Id="rId4" Type="http://schemas.openxmlformats.org/officeDocument/2006/relationships/image" Target="../media/image16.jpeg"/><Relationship Id="rId5"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creativecommons.org/licenses/by-nc-sa/2.0/" TargetMode="External"/><Relationship Id="rId2" Type="http://schemas.openxmlformats.org/officeDocument/2006/relationships/image" Target="../media/image17.jpeg"/><Relationship Id="rId3" Type="http://schemas.openxmlformats.org/officeDocument/2006/relationships/image" Target="../media/image18.jpeg"/><Relationship Id="rId4"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doi.org/10.1016/j.crm.2021.100355" TargetMode="External"/><Relationship Id="rId2" Type="http://schemas.openxmlformats.org/officeDocument/2006/relationships/hyperlink" Target="https://creativecommons.org/licenses/by-nc-nd/4.0/" TargetMode="External"/><Relationship Id="rId3" Type="http://schemas.openxmlformats.org/officeDocument/2006/relationships/image" Target="../media/image19.jpeg"/><Relationship Id="rId4"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hyperlink" Target="https://insightmaker.com/insight/1954/The-World3-Model-Classic-World-Simulation" TargetMode="External"/><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hyperlink" Target="https://creativecommons.org/licenses/by-sa/2.0/" TargetMode="External"/><Relationship Id="rId3" Type="http://schemas.openxmlformats.org/officeDocument/2006/relationships/image" Target="../media/image20.jpeg"/><Relationship Id="rId4" Type="http://schemas.openxmlformats.org/officeDocument/2006/relationships/image" Target="../media/image21.jpeg"/><Relationship Id="rId5"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hyperlink" Target="https://creativecommons.org/licenses/by-sa/2.0/" TargetMode="External"/><Relationship Id="rId2" Type="http://schemas.openxmlformats.org/officeDocument/2006/relationships/hyperlink" Target="https://creativecommons.org/licenses/by-sa/2.0/" TargetMode="External"/><Relationship Id="rId3" Type="http://schemas.openxmlformats.org/officeDocument/2006/relationships/image" Target="../media/image22.jpeg"/><Relationship Id="rId4" Type="http://schemas.openxmlformats.org/officeDocument/2006/relationships/image" Target="../media/image23.jpeg"/><Relationship Id="rId5"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image" Target="../media/image25.jpeg"/><Relationship Id="rId3" Type="http://schemas.openxmlformats.org/officeDocument/2006/relationships/hyperlink" Target="https://creativecommons.org/licenses/by-sa/2.0/" TargetMode="External"/><Relationship Id="rId4" Type="http://schemas.openxmlformats.org/officeDocument/2006/relationships/hyperlink" Target="https://creativecommons.org/licenses/by-sa/2.0/" TargetMode="External"/><Relationship Id="rId5"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26.jpeg"/><Relationship Id="rId2"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image" Target="../media/image27.jpeg"/><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image" Target="../media/image28.jpeg"/><Relationship Id="rId3"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image" Target="../media/image29.jpeg"/><Relationship Id="rId3"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30.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2.0/" TargetMode="External"/><Relationship Id="rId3" Type="http://schemas.openxmlformats.org/officeDocument/2006/relationships/hyperlink" Target="https://creativecommons.org/publicdomain/zero/1.0/" TargetMode="External"/><Relationship Id="rId4" Type="http://schemas.openxmlformats.org/officeDocument/2006/relationships/hyperlink" Target="https://creativecommons.org/licenses/by/2.0/" TargetMode="External"/><Relationship Id="rId5" Type="http://schemas.openxmlformats.org/officeDocument/2006/relationships/image" Target="../media/image33.jpeg"/><Relationship Id="rId6"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2.0/" TargetMode="External"/><Relationship Id="rId3" Type="http://schemas.openxmlformats.org/officeDocument/2006/relationships/hyperlink" Target="https://creativecommons.org/publicdomain/zero/1.0/" TargetMode="External"/><Relationship Id="rId4" Type="http://schemas.openxmlformats.org/officeDocument/2006/relationships/hyperlink" Target="https://creativecommons.org/licenses/by/2.0/" TargetMode="External"/><Relationship Id="rId5" Type="http://schemas.openxmlformats.org/officeDocument/2006/relationships/image" Target="../media/image34.jpeg"/><Relationship Id="rId6" Type="http://schemas.openxmlformats.org/officeDocument/2006/relationships/image" Target="../media/image35.jpeg"/><Relationship Id="rId7"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2.0/" TargetMode="External"/><Relationship Id="rId3" Type="http://schemas.openxmlformats.org/officeDocument/2006/relationships/hyperlink" Target="https://creativecommons.org/publicdomain/zero/1.0/" TargetMode="External"/><Relationship Id="rId4" Type="http://schemas.openxmlformats.org/officeDocument/2006/relationships/hyperlink" Target="https://creativecommons.org/licenses/by/2.0/" TargetMode="External"/><Relationship Id="rId5" Type="http://schemas.openxmlformats.org/officeDocument/2006/relationships/image" Target="../media/image36.jpeg"/><Relationship Id="rId6" Type="http://schemas.openxmlformats.org/officeDocument/2006/relationships/image" Target="../media/image37.jpeg"/><Relationship Id="rId7" Type="http://schemas.openxmlformats.org/officeDocument/2006/relationships/image" Target="../media/image38.jpeg"/><Relationship Id="rId8"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2.0/" TargetMode="External"/><Relationship Id="rId3" Type="http://schemas.openxmlformats.org/officeDocument/2006/relationships/hyperlink" Target="https://creativecommons.org/publicdomain/zero/1.0/" TargetMode="External"/><Relationship Id="rId4" Type="http://schemas.openxmlformats.org/officeDocument/2006/relationships/hyperlink" Target="https://creativecommons.org/licenses/by/2.0/" TargetMode="External"/><Relationship Id="rId5" Type="http://schemas.openxmlformats.org/officeDocument/2006/relationships/image" Target="../media/image39.jpeg"/><Relationship Id="rId6" Type="http://schemas.openxmlformats.org/officeDocument/2006/relationships/image" Target="../media/image40.jpeg"/><Relationship Id="rId7" Type="http://schemas.openxmlformats.org/officeDocument/2006/relationships/image" Target="../media/image41.jpeg"/><Relationship Id="rId8" Type="http://schemas.openxmlformats.org/officeDocument/2006/relationships/image" Target="../media/image42.jpeg"/><Relationship Id="rId9"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image" Target="../media/image44.png"/><Relationship Id="rId3" Type="http://schemas.openxmlformats.org/officeDocument/2006/relationships/slideLayout" Target="../slideLayouts/slideLayout13.xml"/><Relationship Id="rId4" Type="http://schemas.openxmlformats.org/officeDocument/2006/relationships/notesSlide" Target="../notesSlides/notesSlide57.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hyperlink" Target="https://www.youtube.com/watch?v=YJSehRlU34w" TargetMode="External"/><Relationship Id="rId2"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527400" y="1412640"/>
            <a:ext cx="10359000" cy="114552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US" sz="3200" spc="-1" strike="noStrike">
              <a:latin typeface="Arial"/>
            </a:endParaRPr>
          </a:p>
        </p:txBody>
      </p:sp>
      <p:sp>
        <p:nvSpPr>
          <p:cNvPr id="99" name="CustomShape 2"/>
          <p:cNvSpPr/>
          <p:nvPr/>
        </p:nvSpPr>
        <p:spPr>
          <a:xfrm>
            <a:off x="527400" y="2852640"/>
            <a:ext cx="10359000" cy="236628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1: Introduction I</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is the Problem?</a:t>
            </a:r>
            <a:endParaRPr b="0" lang="en-US" sz="2400" spc="-1" strike="noStrike">
              <a:latin typeface="Arial"/>
            </a:endParaRPr>
          </a:p>
        </p:txBody>
      </p:sp>
      <p:sp>
        <p:nvSpPr>
          <p:cNvPr id="117" name="CustomShape 2"/>
          <p:cNvSpPr/>
          <p:nvPr/>
        </p:nvSpPr>
        <p:spPr>
          <a:xfrm>
            <a:off x="335520" y="1268280"/>
            <a:ext cx="10743120" cy="5030640"/>
          </a:xfrm>
          <a:prstGeom prst="rect">
            <a:avLst/>
          </a:prstGeom>
          <a:noFill/>
          <a:ln>
            <a:noFill/>
          </a:ln>
        </p:spPr>
        <p:style>
          <a:lnRef idx="0"/>
          <a:fillRef idx="0"/>
          <a:effectRef idx="0"/>
          <a:fontRef idx="minor"/>
        </p:style>
      </p:sp>
      <p:sp>
        <p:nvSpPr>
          <p:cNvPr id="118" name="CustomShape 3"/>
          <p:cNvSpPr/>
          <p:nvPr/>
        </p:nvSpPr>
        <p:spPr>
          <a:xfrm>
            <a:off x="4206240" y="721800"/>
            <a:ext cx="1089720" cy="3387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is the Problem?</a:t>
            </a:r>
            <a:endParaRPr b="0" lang="en-US" sz="2400" spc="-1" strike="noStrike">
              <a:latin typeface="Arial"/>
            </a:endParaRPr>
          </a:p>
        </p:txBody>
      </p:sp>
      <p:sp>
        <p:nvSpPr>
          <p:cNvPr id="120"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2600" spc="-1" strike="noStrike">
                <a:solidFill>
                  <a:srgbClr val="000000"/>
                </a:solidFill>
                <a:latin typeface="DejaVu Sans"/>
                <a:ea typeface="DejaVu Sans"/>
              </a:rPr>
              <a:t>We only have one planet and we are ruining it.</a:t>
            </a:r>
            <a:endParaRPr b="0" lang="en-US" sz="2600" spc="-1" strike="noStrike">
              <a:latin typeface="Arial"/>
            </a:endParaRPr>
          </a:p>
        </p:txBody>
      </p:sp>
      <p:sp>
        <p:nvSpPr>
          <p:cNvPr id="121" name="CustomShape 3"/>
          <p:cNvSpPr/>
          <p:nvPr/>
        </p:nvSpPr>
        <p:spPr>
          <a:xfrm>
            <a:off x="4206240" y="721800"/>
            <a:ext cx="1089720" cy="338760"/>
          </a:xfrm>
          <a:prstGeom prst="rect">
            <a:avLst/>
          </a:prstGeom>
          <a:noFill/>
          <a:ln>
            <a:noFill/>
          </a:ln>
        </p:spPr>
        <p:style>
          <a:lnRef idx="0"/>
          <a:fillRef idx="0"/>
          <a:effectRef idx="0"/>
          <a:fontRef idx="minor"/>
        </p:style>
      </p:sp>
      <p:sp>
        <p:nvSpPr>
          <p:cNvPr id="122" name="CustomShape 4"/>
          <p:cNvSpPr/>
          <p:nvPr/>
        </p:nvSpPr>
        <p:spPr>
          <a:xfrm>
            <a:off x="865800" y="2859480"/>
            <a:ext cx="9925920" cy="1877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24" name="CustomShape 2"/>
          <p:cNvSpPr/>
          <p:nvPr/>
        </p:nvSpPr>
        <p:spPr>
          <a:xfrm>
            <a:off x="432720" y="1148040"/>
            <a:ext cx="10352160" cy="492840"/>
          </a:xfrm>
          <a:prstGeom prst="rect">
            <a:avLst/>
          </a:prstGeom>
          <a:noFill/>
          <a:ln>
            <a:noFill/>
          </a:ln>
        </p:spPr>
        <p:style>
          <a:lnRef idx="0"/>
          <a:fillRef idx="0"/>
          <a:effectRef idx="0"/>
          <a:fontRef idx="minor"/>
        </p:style>
      </p:sp>
      <p:sp>
        <p:nvSpPr>
          <p:cNvPr id="125" name="CustomShape 3"/>
          <p:cNvSpPr/>
          <p:nvPr/>
        </p:nvSpPr>
        <p:spPr>
          <a:xfrm>
            <a:off x="432720" y="1148040"/>
            <a:ext cx="10352160" cy="492840"/>
          </a:xfrm>
          <a:prstGeom prst="rect">
            <a:avLst/>
          </a:prstGeom>
          <a:noFill/>
          <a:ln>
            <a:noFill/>
          </a:ln>
        </p:spPr>
        <p:style>
          <a:lnRef idx="0"/>
          <a:fillRef idx="0"/>
          <a:effectRef idx="0"/>
          <a:fontRef idx="minor"/>
        </p:style>
      </p:sp>
      <p:sp>
        <p:nvSpPr>
          <p:cNvPr id="126" name="CustomShape 4"/>
          <p:cNvSpPr/>
          <p:nvPr/>
        </p:nvSpPr>
        <p:spPr>
          <a:xfrm>
            <a:off x="263520" y="6492240"/>
            <a:ext cx="1061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127" name="" descr=""/>
          <p:cNvPicPr/>
          <p:nvPr/>
        </p:nvPicPr>
        <p:blipFill>
          <a:blip r:embed="rId2"/>
          <a:srcRect l="0" t="8759" r="0" b="0"/>
          <a:stretch/>
        </p:blipFill>
        <p:spPr>
          <a:xfrm>
            <a:off x="2710440" y="1643400"/>
            <a:ext cx="6248160" cy="4846320"/>
          </a:xfrm>
          <a:prstGeom prst="rect">
            <a:avLst/>
          </a:prstGeom>
          <a:ln>
            <a:noFill/>
          </a:ln>
        </p:spPr>
      </p:pic>
      <p:sp>
        <p:nvSpPr>
          <p:cNvPr id="128" name="CustomShape 5"/>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Global GHG Emission Pathways (2019)</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335520" y="764640"/>
            <a:ext cx="10743120" cy="493920"/>
          </a:xfrm>
          <a:prstGeom prst="rect">
            <a:avLst/>
          </a:prstGeom>
          <a:noFill/>
          <a:ln>
            <a:noFill/>
          </a:ln>
        </p:spPr>
        <p:style>
          <a:lnRef idx="0"/>
          <a:fillRef idx="0"/>
          <a:effectRef idx="0"/>
          <a:fontRef idx="minor"/>
        </p:style>
      </p:sp>
      <p:sp>
        <p:nvSpPr>
          <p:cNvPr id="130" name="CustomShape 2"/>
          <p:cNvSpPr/>
          <p:nvPr/>
        </p:nvSpPr>
        <p:spPr>
          <a:xfrm>
            <a:off x="335520" y="1268280"/>
            <a:ext cx="10743120" cy="5030640"/>
          </a:xfrm>
          <a:prstGeom prst="rect">
            <a:avLst/>
          </a:prstGeom>
          <a:noFill/>
          <a:ln>
            <a:noFill/>
          </a:ln>
        </p:spPr>
        <p:style>
          <a:lnRef idx="0"/>
          <a:fillRef idx="0"/>
          <a:effectRef idx="0"/>
          <a:fontRef idx="minor"/>
        </p:style>
      </p:sp>
      <p:sp>
        <p:nvSpPr>
          <p:cNvPr id="131" name="CustomShape 3"/>
          <p:cNvSpPr/>
          <p:nvPr/>
        </p:nvSpPr>
        <p:spPr>
          <a:xfrm>
            <a:off x="4206240" y="721800"/>
            <a:ext cx="1089720" cy="338760"/>
          </a:xfrm>
          <a:prstGeom prst="rect">
            <a:avLst/>
          </a:prstGeom>
          <a:noFill/>
          <a:ln>
            <a:noFill/>
          </a:ln>
        </p:spPr>
        <p:style>
          <a:lnRef idx="0"/>
          <a:fillRef idx="0"/>
          <a:effectRef idx="0"/>
          <a:fontRef idx="minor"/>
        </p:style>
      </p:sp>
      <p:sp>
        <p:nvSpPr>
          <p:cNvPr id="132" name="CustomShape 4"/>
          <p:cNvSpPr/>
          <p:nvPr/>
        </p:nvSpPr>
        <p:spPr>
          <a:xfrm>
            <a:off x="2377440" y="3056040"/>
            <a:ext cx="6670440" cy="114696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en-US" sz="1800" spc="-1" strike="noStrike">
              <a:latin typeface="Arial"/>
            </a:endParaRPr>
          </a:p>
        </p:txBody>
      </p:sp>
      <p:sp>
        <p:nvSpPr>
          <p:cNvPr id="133" name="CustomShape 5"/>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34" name="CustomShape 6"/>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1.5°C vs. 2/3/4°C</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pic>
        <p:nvPicPr>
          <p:cNvPr id="136" name="" descr=""/>
          <p:cNvPicPr/>
          <p:nvPr/>
        </p:nvPicPr>
        <p:blipFill>
          <a:blip r:embed="rId1"/>
          <a:stretch/>
        </p:blipFill>
        <p:spPr>
          <a:xfrm>
            <a:off x="457200" y="1765080"/>
            <a:ext cx="4971600" cy="4470120"/>
          </a:xfrm>
          <a:prstGeom prst="rect">
            <a:avLst/>
          </a:prstGeom>
          <a:ln>
            <a:noFill/>
          </a:ln>
        </p:spPr>
      </p:pic>
      <p:sp>
        <p:nvSpPr>
          <p:cNvPr id="137" name="CustomShape 2"/>
          <p:cNvSpPr/>
          <p:nvPr/>
        </p:nvSpPr>
        <p:spPr>
          <a:xfrm>
            <a:off x="274320" y="6219360"/>
            <a:ext cx="77778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Bettina Vier – https://commons.wikimedia.org/wiki/File:Altenahr_-_8_Tage_nach_der_Flut_-_Volksbank.jpg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+ 3. Sören Kraft – https://commons.wikimedia.org/wiki/File:Okerstausee_Niedrigwasser.jpg – </a:t>
            </a:r>
            <a:r>
              <a:rPr b="0" lang="en-US" sz="900" spc="-1" strike="noStrike" u="sng">
                <a:solidFill>
                  <a:srgbClr val="0000ff"/>
                </a:solidFill>
                <a:uFillTx/>
                <a:latin typeface="Roboto"/>
                <a:ea typeface="Roboto"/>
                <a:hlinkClick r:id="rId3"/>
              </a:rPr>
              <a:t>CC BY-SA 3.0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4. ILRI – https://www.flickr.com/photos/ilri/24223476605 – </a:t>
            </a:r>
            <a:r>
              <a:rPr b="0" lang="en-US" sz="900" spc="-1" strike="noStrike" u="sng">
                <a:solidFill>
                  <a:srgbClr val="0000ff"/>
                </a:solidFill>
                <a:uFillTx/>
                <a:latin typeface="Roboto"/>
                <a:ea typeface="Roboto"/>
                <a:hlinkClick r:id="rId4"/>
              </a:rPr>
              <a:t>CC BY-NC-ND 2.0</a:t>
            </a:r>
            <a:r>
              <a:rPr b="0" lang="en-US" sz="900" spc="-1" strike="noStrike">
                <a:solidFill>
                  <a:srgbClr val="a6a6a6"/>
                </a:solidFill>
                <a:latin typeface="Roboto"/>
                <a:ea typeface="Roboto"/>
              </a:rPr>
              <a:t>.</a:t>
            </a:r>
            <a:endParaRPr b="0" lang="en-US" sz="900" spc="-1" strike="noStrike">
              <a:latin typeface="Arial"/>
            </a:endParaRPr>
          </a:p>
        </p:txBody>
      </p:sp>
      <p:sp>
        <p:nvSpPr>
          <p:cNvPr id="138"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Floods and Droughts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pic>
        <p:nvPicPr>
          <p:cNvPr id="140" name="" descr=""/>
          <p:cNvPicPr/>
          <p:nvPr/>
        </p:nvPicPr>
        <p:blipFill>
          <a:blip r:embed="rId1"/>
          <a:stretch/>
        </p:blipFill>
        <p:spPr>
          <a:xfrm>
            <a:off x="457200" y="1765080"/>
            <a:ext cx="4971600" cy="4470120"/>
          </a:xfrm>
          <a:prstGeom prst="rect">
            <a:avLst/>
          </a:prstGeom>
          <a:ln>
            <a:noFill/>
          </a:ln>
        </p:spPr>
      </p:pic>
      <p:sp>
        <p:nvSpPr>
          <p:cNvPr id="141" name="CustomShape 2"/>
          <p:cNvSpPr/>
          <p:nvPr/>
        </p:nvSpPr>
        <p:spPr>
          <a:xfrm>
            <a:off x="274320" y="6219360"/>
            <a:ext cx="77778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Bettina Vier – https://commons.wikimedia.org/wiki/File:Altenahr_-_8_Tage_nach_der_Flut_-_Volksbank.jpg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+ 3. Sören Kraft – https://commons.wikimedia.org/wiki/File:Okerstausee_Niedrigwasser.jpg – </a:t>
            </a:r>
            <a:r>
              <a:rPr b="0" lang="en-US" sz="900" spc="-1" strike="noStrike" u="sng">
                <a:solidFill>
                  <a:srgbClr val="0000ff"/>
                </a:solidFill>
                <a:uFillTx/>
                <a:latin typeface="Roboto"/>
                <a:ea typeface="Roboto"/>
                <a:hlinkClick r:id="rId3"/>
              </a:rPr>
              <a:t>CC BY-SA 3.0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4. ILRI – https://www.flickr.com/photos/ilri/24223476605 – </a:t>
            </a:r>
            <a:r>
              <a:rPr b="0" lang="en-US" sz="900" spc="-1" strike="noStrike" u="sng">
                <a:solidFill>
                  <a:srgbClr val="0000ff"/>
                </a:solidFill>
                <a:uFillTx/>
                <a:latin typeface="Roboto"/>
                <a:ea typeface="Roboto"/>
                <a:hlinkClick r:id="rId4"/>
              </a:rPr>
              <a:t>CC BY-NC-ND 2.0</a:t>
            </a:r>
            <a:r>
              <a:rPr b="0" lang="en-US" sz="900" spc="-1" strike="noStrike">
                <a:solidFill>
                  <a:srgbClr val="a6a6a6"/>
                </a:solidFill>
                <a:latin typeface="Roboto"/>
                <a:ea typeface="Roboto"/>
              </a:rPr>
              <a:t>.</a:t>
            </a:r>
            <a:endParaRPr b="0" lang="en-US" sz="900" spc="-1" strike="noStrike">
              <a:latin typeface="Arial"/>
            </a:endParaRPr>
          </a:p>
        </p:txBody>
      </p:sp>
      <p:pic>
        <p:nvPicPr>
          <p:cNvPr id="142" name="" descr=""/>
          <p:cNvPicPr/>
          <p:nvPr/>
        </p:nvPicPr>
        <p:blipFill>
          <a:blip r:embed="rId5"/>
          <a:stretch/>
        </p:blipFill>
        <p:spPr>
          <a:xfrm>
            <a:off x="5716800" y="1765080"/>
            <a:ext cx="3513600" cy="2633760"/>
          </a:xfrm>
          <a:prstGeom prst="rect">
            <a:avLst/>
          </a:prstGeom>
          <a:ln>
            <a:noFill/>
          </a:ln>
        </p:spPr>
      </p:pic>
      <p:pic>
        <p:nvPicPr>
          <p:cNvPr id="143" name="" descr=""/>
          <p:cNvPicPr/>
          <p:nvPr/>
        </p:nvPicPr>
        <p:blipFill>
          <a:blip r:embed="rId6"/>
          <a:stretch/>
        </p:blipFill>
        <p:spPr>
          <a:xfrm>
            <a:off x="9290880" y="1697400"/>
            <a:ext cx="2042640" cy="2725200"/>
          </a:xfrm>
          <a:prstGeom prst="rect">
            <a:avLst/>
          </a:prstGeom>
          <a:ln>
            <a:noFill/>
          </a:ln>
        </p:spPr>
      </p:pic>
      <p:sp>
        <p:nvSpPr>
          <p:cNvPr id="144"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Floods and Droughts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pic>
        <p:nvPicPr>
          <p:cNvPr id="146" name="" descr=""/>
          <p:cNvPicPr/>
          <p:nvPr/>
        </p:nvPicPr>
        <p:blipFill>
          <a:blip r:embed="rId1"/>
          <a:stretch/>
        </p:blipFill>
        <p:spPr>
          <a:xfrm>
            <a:off x="457200" y="1765080"/>
            <a:ext cx="4971600" cy="4470120"/>
          </a:xfrm>
          <a:prstGeom prst="rect">
            <a:avLst/>
          </a:prstGeom>
          <a:ln>
            <a:noFill/>
          </a:ln>
        </p:spPr>
      </p:pic>
      <p:sp>
        <p:nvSpPr>
          <p:cNvPr id="147" name="CustomShape 2"/>
          <p:cNvSpPr/>
          <p:nvPr/>
        </p:nvSpPr>
        <p:spPr>
          <a:xfrm>
            <a:off x="274320" y="6219360"/>
            <a:ext cx="77778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Bettina Vier – https://commons.wikimedia.org/wiki/File:Altenahr_-_8_Tage_nach_der_Flut_-_Volksbank.jpg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+ 3. Sören Kraft – https://commons.wikimedia.org/wiki/File:Okerstausee_Niedrigwasser.jpg – </a:t>
            </a:r>
            <a:r>
              <a:rPr b="0" lang="en-US" sz="900" spc="-1" strike="noStrike" u="sng">
                <a:solidFill>
                  <a:srgbClr val="0000ff"/>
                </a:solidFill>
                <a:uFillTx/>
                <a:latin typeface="Roboto"/>
                <a:ea typeface="Roboto"/>
                <a:hlinkClick r:id="rId3"/>
              </a:rPr>
              <a:t>CC BY-SA 3.0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4. ILRI – https://www.flickr.com/photos/ilri/24223476605 – </a:t>
            </a:r>
            <a:r>
              <a:rPr b="0" lang="en-US" sz="900" spc="-1" strike="noStrike" u="sng">
                <a:solidFill>
                  <a:srgbClr val="0000ff"/>
                </a:solidFill>
                <a:uFillTx/>
                <a:latin typeface="Roboto"/>
                <a:ea typeface="Roboto"/>
                <a:hlinkClick r:id="rId4"/>
              </a:rPr>
              <a:t>CC BY-NC-ND 2.0</a:t>
            </a:r>
            <a:r>
              <a:rPr b="0" lang="en-US" sz="900" spc="-1" strike="noStrike">
                <a:solidFill>
                  <a:srgbClr val="a6a6a6"/>
                </a:solidFill>
                <a:latin typeface="Roboto"/>
                <a:ea typeface="Roboto"/>
              </a:rPr>
              <a:t>.</a:t>
            </a:r>
            <a:endParaRPr b="0" lang="en-US" sz="900" spc="-1" strike="noStrike">
              <a:latin typeface="Arial"/>
            </a:endParaRPr>
          </a:p>
        </p:txBody>
      </p:sp>
      <p:pic>
        <p:nvPicPr>
          <p:cNvPr id="148" name="" descr=""/>
          <p:cNvPicPr/>
          <p:nvPr/>
        </p:nvPicPr>
        <p:blipFill>
          <a:blip r:embed="rId5"/>
          <a:stretch/>
        </p:blipFill>
        <p:spPr>
          <a:xfrm>
            <a:off x="5716800" y="1765080"/>
            <a:ext cx="3513600" cy="2633760"/>
          </a:xfrm>
          <a:prstGeom prst="rect">
            <a:avLst/>
          </a:prstGeom>
          <a:ln>
            <a:noFill/>
          </a:ln>
        </p:spPr>
      </p:pic>
      <p:pic>
        <p:nvPicPr>
          <p:cNvPr id="149" name="" descr=""/>
          <p:cNvPicPr/>
          <p:nvPr/>
        </p:nvPicPr>
        <p:blipFill>
          <a:blip r:embed="rId6"/>
          <a:stretch/>
        </p:blipFill>
        <p:spPr>
          <a:xfrm>
            <a:off x="9290880" y="1697400"/>
            <a:ext cx="2042640" cy="2725200"/>
          </a:xfrm>
          <a:prstGeom prst="rect">
            <a:avLst/>
          </a:prstGeom>
          <a:ln>
            <a:noFill/>
          </a:ln>
        </p:spPr>
      </p:pic>
      <p:pic>
        <p:nvPicPr>
          <p:cNvPr id="150" name="" descr=""/>
          <p:cNvPicPr/>
          <p:nvPr/>
        </p:nvPicPr>
        <p:blipFill>
          <a:blip r:embed="rId7"/>
          <a:srcRect l="0" t="21419" r="0" b="0"/>
          <a:stretch/>
        </p:blipFill>
        <p:spPr>
          <a:xfrm>
            <a:off x="7925760" y="4663440"/>
            <a:ext cx="3407760" cy="2006640"/>
          </a:xfrm>
          <a:prstGeom prst="rect">
            <a:avLst/>
          </a:prstGeom>
          <a:ln>
            <a:noFill/>
          </a:ln>
        </p:spPr>
      </p:pic>
      <p:sp>
        <p:nvSpPr>
          <p:cNvPr id="151"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Floods and Droughts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53"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Famine</a:t>
            </a:r>
            <a:endParaRPr b="0" lang="en-US" sz="2200" spc="-1" strike="noStrike">
              <a:latin typeface="Arial"/>
            </a:endParaRPr>
          </a:p>
        </p:txBody>
      </p:sp>
      <p:sp>
        <p:nvSpPr>
          <p:cNvPr id="154" name="CustomShape 3"/>
          <p:cNvSpPr/>
          <p:nvPr/>
        </p:nvSpPr>
        <p:spPr>
          <a:xfrm>
            <a:off x="263520" y="6356520"/>
            <a:ext cx="777780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Tiia Monto – https://commons.wikimedia.org/wiki/File:Vegetables_in_supermarket.jpg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Martin Shaw – https://commons.wikimedia.org/wiki/File:Vegetable_section_empty_in_a_supermarket_in_Kenmore.jpg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US" sz="900" spc="-1" strike="noStrike">
              <a:latin typeface="Arial"/>
            </a:endParaRPr>
          </a:p>
        </p:txBody>
      </p:sp>
      <p:pic>
        <p:nvPicPr>
          <p:cNvPr id="155" name="" descr=""/>
          <p:cNvPicPr/>
          <p:nvPr/>
        </p:nvPicPr>
        <p:blipFill>
          <a:blip r:embed="rId3"/>
          <a:stretch/>
        </p:blipFill>
        <p:spPr>
          <a:xfrm>
            <a:off x="274320" y="2011680"/>
            <a:ext cx="5024520" cy="369000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57"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Famine</a:t>
            </a:r>
            <a:endParaRPr b="0" lang="en-US" sz="2200" spc="-1" strike="noStrike">
              <a:latin typeface="Arial"/>
            </a:endParaRPr>
          </a:p>
        </p:txBody>
      </p:sp>
      <p:sp>
        <p:nvSpPr>
          <p:cNvPr id="158" name="CustomShape 3"/>
          <p:cNvSpPr/>
          <p:nvPr/>
        </p:nvSpPr>
        <p:spPr>
          <a:xfrm>
            <a:off x="263520" y="6356520"/>
            <a:ext cx="777780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Tiia Monto – https://commons.wikimedia.org/wiki/File:Vegetables_in_supermarket.jpg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Martin Shaw – https://commons.wikimedia.org/wiki/File:Vegetable_section_empty_in_a_supermarket_in_Kenmore.jpg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US" sz="900" spc="-1" strike="noStrike">
              <a:latin typeface="Arial"/>
            </a:endParaRPr>
          </a:p>
        </p:txBody>
      </p:sp>
      <p:pic>
        <p:nvPicPr>
          <p:cNvPr id="159" name="" descr=""/>
          <p:cNvPicPr/>
          <p:nvPr/>
        </p:nvPicPr>
        <p:blipFill>
          <a:blip r:embed="rId3"/>
          <a:stretch/>
        </p:blipFill>
        <p:spPr>
          <a:xfrm>
            <a:off x="274320" y="2011680"/>
            <a:ext cx="5024520" cy="3690000"/>
          </a:xfrm>
          <a:prstGeom prst="rect">
            <a:avLst/>
          </a:prstGeom>
          <a:ln>
            <a:noFill/>
          </a:ln>
        </p:spPr>
      </p:pic>
      <p:pic>
        <p:nvPicPr>
          <p:cNvPr id="160" name="" descr=""/>
          <p:cNvPicPr/>
          <p:nvPr/>
        </p:nvPicPr>
        <p:blipFill>
          <a:blip r:embed="rId4"/>
          <a:stretch/>
        </p:blipFill>
        <p:spPr>
          <a:xfrm>
            <a:off x="6583680" y="2103120"/>
            <a:ext cx="4750200" cy="3561480"/>
          </a:xfrm>
          <a:prstGeom prst="rect">
            <a:avLst/>
          </a:prstGeom>
          <a:ln>
            <a:noFill/>
          </a:ln>
        </p:spPr>
      </p:pic>
      <p:sp>
        <p:nvSpPr>
          <p:cNvPr id="161" name="CustomShape 4"/>
          <p:cNvSpPr/>
          <p:nvPr/>
        </p:nvSpPr>
        <p:spPr>
          <a:xfrm>
            <a:off x="5577840" y="3657600"/>
            <a:ext cx="818280" cy="178200"/>
          </a:xfrm>
          <a:custGeom>
            <a:avLst/>
            <a:gdLst/>
            <a:ahLst/>
            <a:rect l="l" t="t" r="r" b="b"/>
            <a:pathLst>
              <a:path w="2288" h="510">
                <a:moveTo>
                  <a:pt x="0" y="127"/>
                </a:moveTo>
                <a:lnTo>
                  <a:pt x="1715" y="127"/>
                </a:lnTo>
                <a:lnTo>
                  <a:pt x="1715" y="0"/>
                </a:lnTo>
                <a:lnTo>
                  <a:pt x="2287" y="254"/>
                </a:lnTo>
                <a:lnTo>
                  <a:pt x="1715" y="509"/>
                </a:lnTo>
                <a:lnTo>
                  <a:pt x="1715" y="381"/>
                </a:lnTo>
                <a:lnTo>
                  <a:pt x="0" y="381"/>
                </a:lnTo>
                <a:lnTo>
                  <a:pt x="0" y="127"/>
                </a:lnTo>
              </a:path>
            </a:pathLst>
          </a:custGeom>
          <a:solidFill>
            <a:srgbClr val="729fcf"/>
          </a:solidFill>
          <a:ln>
            <a:solidFill>
              <a:srgbClr val="3465a4"/>
            </a:solid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63"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Wildfires</a:t>
            </a:r>
            <a:endParaRPr b="0" lang="en-US" sz="2200" spc="-1" strike="noStrike">
              <a:latin typeface="Arial"/>
            </a:endParaRPr>
          </a:p>
        </p:txBody>
      </p:sp>
      <p:sp>
        <p:nvSpPr>
          <p:cNvPr id="164" name="CustomShape 3"/>
          <p:cNvSpPr/>
          <p:nvPr/>
        </p:nvSpPr>
        <p:spPr>
          <a:xfrm>
            <a:off x="263520" y="6356520"/>
            <a:ext cx="777780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Bruce Detorres – https://www.flickr.com/photos/brucedetorres/49352689768 – Public Domain.</a:t>
            </a:r>
            <a:endParaRPr b="0" lang="en-US" sz="900" spc="-1" strike="noStrike">
              <a:latin typeface="Arial"/>
            </a:endParaRPr>
          </a:p>
          <a:p>
            <a:pPr>
              <a:lnSpc>
                <a:spcPct val="100000"/>
              </a:lnSpc>
            </a:pPr>
            <a:r>
              <a:rPr b="0" lang="en-US" sz="900" spc="-1" strike="noStrike">
                <a:solidFill>
                  <a:srgbClr val="a6a6a6"/>
                </a:solidFill>
                <a:latin typeface="Roboto"/>
                <a:ea typeface="Roboto"/>
              </a:rPr>
              <a:t>2. slworking2 – https://www.flickr.com/photos/slworking/29034137667 –  </a:t>
            </a:r>
            <a:r>
              <a:rPr b="0" lang="en-US" sz="900" spc="-1" strike="noStrike" u="sng">
                <a:solidFill>
                  <a:srgbClr val="0000ff"/>
                </a:solidFill>
                <a:uFillTx/>
                <a:latin typeface="Roboto"/>
                <a:ea typeface="Roboto"/>
                <a:hlinkClick r:id="rId1"/>
              </a:rPr>
              <a:t>CC BY-NC-SA 2.0</a:t>
            </a:r>
            <a:r>
              <a:rPr b="0" lang="en-US" sz="900" spc="-1" strike="noStrike">
                <a:solidFill>
                  <a:srgbClr val="a6a6a6"/>
                </a:solidFill>
                <a:latin typeface="Roboto"/>
                <a:ea typeface="Roboto"/>
              </a:rPr>
              <a:t>.</a:t>
            </a:r>
            <a:endParaRPr b="0" lang="en-US" sz="900" spc="-1" strike="noStrike">
              <a:latin typeface="Arial"/>
            </a:endParaRPr>
          </a:p>
        </p:txBody>
      </p:sp>
      <p:pic>
        <p:nvPicPr>
          <p:cNvPr id="165" name="" descr=""/>
          <p:cNvPicPr/>
          <p:nvPr/>
        </p:nvPicPr>
        <p:blipFill>
          <a:blip r:embed="rId2"/>
          <a:stretch/>
        </p:blipFill>
        <p:spPr>
          <a:xfrm>
            <a:off x="457200" y="1730160"/>
            <a:ext cx="3572640" cy="2379960"/>
          </a:xfrm>
          <a:prstGeom prst="rect">
            <a:avLst/>
          </a:prstGeom>
          <a:ln>
            <a:noFill/>
          </a:ln>
        </p:spPr>
      </p:pic>
      <p:pic>
        <p:nvPicPr>
          <p:cNvPr id="166" name="" descr=""/>
          <p:cNvPicPr/>
          <p:nvPr/>
        </p:nvPicPr>
        <p:blipFill>
          <a:blip r:embed="rId3"/>
          <a:stretch/>
        </p:blipFill>
        <p:spPr>
          <a:xfrm>
            <a:off x="4564080" y="1737360"/>
            <a:ext cx="6495480" cy="432864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101"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68"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US" sz="2200" spc="-1" strike="noStrike">
              <a:latin typeface="Arial"/>
            </a:endParaRPr>
          </a:p>
        </p:txBody>
      </p:sp>
      <p:sp>
        <p:nvSpPr>
          <p:cNvPr id="169" name="CustomShape 3"/>
          <p:cNvSpPr/>
          <p:nvPr/>
        </p:nvSpPr>
        <p:spPr>
          <a:xfrm>
            <a:off x="263520" y="6492240"/>
            <a:ext cx="10887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M. Haasnoot, G. Winter, S. Brown, R. J. Dawson, P. J. Ward, D. Eilander (2021.) Long-term sea-level rise necessitates a commitment to adaptation: A first order assessment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 – </a:t>
            </a:r>
            <a:r>
              <a:rPr b="0" lang="en-US" sz="900" spc="-1" strike="noStrike" u="sng">
                <a:solidFill>
                  <a:srgbClr val="0000ff"/>
                </a:solidFill>
                <a:uFillTx/>
                <a:latin typeface="Roboto"/>
                <a:ea typeface="Roboto"/>
                <a:hlinkClick r:id="rId2"/>
              </a:rPr>
              <a:t>CC BY-NC-ND 4.0</a:t>
            </a:r>
            <a:r>
              <a:rPr b="0" lang="en-US" sz="900" spc="-1" strike="noStrike">
                <a:solidFill>
                  <a:srgbClr val="a6a6a6"/>
                </a:solidFill>
                <a:latin typeface="Roboto"/>
                <a:ea typeface="Roboto"/>
              </a:rPr>
              <a:t>.</a:t>
            </a:r>
            <a:endParaRPr b="0" lang="en-US" sz="900" spc="-1" strike="noStrike">
              <a:latin typeface="Arial"/>
            </a:endParaRPr>
          </a:p>
        </p:txBody>
      </p:sp>
      <p:pic>
        <p:nvPicPr>
          <p:cNvPr id="170" name="" descr=""/>
          <p:cNvPicPr/>
          <p:nvPr/>
        </p:nvPicPr>
        <p:blipFill>
          <a:blip r:embed="rId3"/>
          <a:stretch/>
        </p:blipFill>
        <p:spPr>
          <a:xfrm>
            <a:off x="1920240" y="1980360"/>
            <a:ext cx="8027280" cy="4050000"/>
          </a:xfrm>
          <a:prstGeom prst="rect">
            <a:avLst/>
          </a:prstGeom>
          <a:ln>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72"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US" sz="2200" spc="-1" strike="noStrike">
              <a:latin typeface="Arial"/>
            </a:endParaRPr>
          </a:p>
        </p:txBody>
      </p:sp>
      <p:sp>
        <p:nvSpPr>
          <p:cNvPr id="173" name="CustomShape 3"/>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75"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US" sz="2200" spc="-1" strike="noStrike">
              <a:latin typeface="Arial"/>
            </a:endParaRPr>
          </a:p>
        </p:txBody>
      </p:sp>
      <p:sp>
        <p:nvSpPr>
          <p:cNvPr id="176" name="CustomShape 3"/>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77" name="CustomShape 4"/>
          <p:cNvSpPr/>
          <p:nvPr/>
        </p:nvSpPr>
        <p:spPr>
          <a:xfrm>
            <a:off x="640080" y="3840480"/>
            <a:ext cx="1092600" cy="361080"/>
          </a:xfrm>
          <a:prstGeom prst="rect">
            <a:avLst/>
          </a:prstGeom>
          <a:solidFill>
            <a:srgbClr val="729fcf"/>
          </a:solidFill>
          <a:ln>
            <a:solidFill>
              <a:srgbClr val="3465a4"/>
            </a:solidFill>
          </a:ln>
        </p:spPr>
        <p:style>
          <a:lnRef idx="0"/>
          <a:fillRef idx="0"/>
          <a:effectRef idx="0"/>
          <a:fontRef idx="minor"/>
        </p:style>
      </p:sp>
      <p:sp>
        <p:nvSpPr>
          <p:cNvPr id="178" name="CustomShape 5"/>
          <p:cNvSpPr/>
          <p:nvPr/>
        </p:nvSpPr>
        <p:spPr>
          <a:xfrm rot="10814400">
            <a:off x="1460880" y="3755880"/>
            <a:ext cx="1002240" cy="449640"/>
          </a:xfrm>
          <a:custGeom>
            <a:avLst/>
            <a:gdLst/>
            <a:ahLst/>
            <a:rect l="l" t="t" r="r" b="b"/>
            <a:pathLst>
              <a:path w="2799" h="1266">
                <a:moveTo>
                  <a:pt x="0" y="3"/>
                </a:moveTo>
                <a:lnTo>
                  <a:pt x="2798" y="0"/>
                </a:lnTo>
                <a:lnTo>
                  <a:pt x="1848" y="1264"/>
                </a:lnTo>
                <a:lnTo>
                  <a:pt x="951" y="1265"/>
                </a:lnTo>
                <a:lnTo>
                  <a:pt x="0" y="3"/>
                </a:lnTo>
              </a:path>
            </a:pathLst>
          </a:custGeom>
          <a:solidFill>
            <a:srgbClr val="808080"/>
          </a:solidFill>
          <a:ln>
            <a:solidFill>
              <a:srgbClr val="3465a4"/>
            </a:solid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80"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US" sz="2200" spc="-1" strike="noStrike">
              <a:latin typeface="Arial"/>
            </a:endParaRPr>
          </a:p>
        </p:txBody>
      </p:sp>
      <p:sp>
        <p:nvSpPr>
          <p:cNvPr id="181" name="CustomShape 3"/>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2" name="CustomShape 4"/>
          <p:cNvSpPr/>
          <p:nvPr/>
        </p:nvSpPr>
        <p:spPr>
          <a:xfrm>
            <a:off x="640080" y="3840480"/>
            <a:ext cx="1092600" cy="361080"/>
          </a:xfrm>
          <a:prstGeom prst="rect">
            <a:avLst/>
          </a:prstGeom>
          <a:solidFill>
            <a:srgbClr val="729fcf"/>
          </a:solidFill>
          <a:ln>
            <a:solidFill>
              <a:srgbClr val="3465a4"/>
            </a:solidFill>
          </a:ln>
        </p:spPr>
        <p:style>
          <a:lnRef idx="0"/>
          <a:fillRef idx="0"/>
          <a:effectRef idx="0"/>
          <a:fontRef idx="minor"/>
        </p:style>
      </p:sp>
      <p:sp>
        <p:nvSpPr>
          <p:cNvPr id="183" name="CustomShape 5"/>
          <p:cNvSpPr/>
          <p:nvPr/>
        </p:nvSpPr>
        <p:spPr>
          <a:xfrm rot="10814400">
            <a:off x="1460880" y="3755880"/>
            <a:ext cx="1002240" cy="449640"/>
          </a:xfrm>
          <a:custGeom>
            <a:avLst/>
            <a:gdLst/>
            <a:ahLst/>
            <a:rect l="l" t="t" r="r" b="b"/>
            <a:pathLst>
              <a:path w="2799" h="1266">
                <a:moveTo>
                  <a:pt x="0" y="3"/>
                </a:moveTo>
                <a:lnTo>
                  <a:pt x="2798" y="0"/>
                </a:lnTo>
                <a:lnTo>
                  <a:pt x="1848" y="1264"/>
                </a:lnTo>
                <a:lnTo>
                  <a:pt x="951" y="1265"/>
                </a:lnTo>
                <a:lnTo>
                  <a:pt x="0" y="3"/>
                </a:lnTo>
              </a:path>
            </a:pathLst>
          </a:custGeom>
          <a:solidFill>
            <a:srgbClr val="808080"/>
          </a:solidFill>
          <a:ln>
            <a:solidFill>
              <a:srgbClr val="3465a4"/>
            </a:solidFill>
          </a:ln>
        </p:spPr>
        <p:style>
          <a:lnRef idx="0"/>
          <a:fillRef idx="0"/>
          <a:effectRef idx="0"/>
          <a:fontRef idx="minor"/>
        </p:style>
      </p:sp>
      <p:sp>
        <p:nvSpPr>
          <p:cNvPr id="184" name="CustomShape 6"/>
          <p:cNvSpPr/>
          <p:nvPr/>
        </p:nvSpPr>
        <p:spPr>
          <a:xfrm>
            <a:off x="2743200" y="3657600"/>
            <a:ext cx="1092600" cy="543960"/>
          </a:xfrm>
          <a:prstGeom prst="rect">
            <a:avLst/>
          </a:prstGeom>
          <a:solidFill>
            <a:srgbClr val="729fcf"/>
          </a:solidFill>
          <a:ln>
            <a:solidFill>
              <a:srgbClr val="3465a4"/>
            </a:solidFill>
          </a:ln>
        </p:spPr>
        <p:style>
          <a:lnRef idx="0"/>
          <a:fillRef idx="0"/>
          <a:effectRef idx="0"/>
          <a:fontRef idx="minor"/>
        </p:style>
      </p:sp>
      <p:sp>
        <p:nvSpPr>
          <p:cNvPr id="185" name="CustomShape 7"/>
          <p:cNvSpPr/>
          <p:nvPr/>
        </p:nvSpPr>
        <p:spPr>
          <a:xfrm rot="10814400">
            <a:off x="3290040" y="3568680"/>
            <a:ext cx="1275840" cy="636480"/>
          </a:xfrm>
          <a:custGeom>
            <a:avLst/>
            <a:gdLst/>
            <a:ahLst/>
            <a:rect l="l" t="t" r="r" b="b"/>
            <a:pathLst>
              <a:path w="3559" h="1786">
                <a:moveTo>
                  <a:pt x="0" y="5"/>
                </a:moveTo>
                <a:lnTo>
                  <a:pt x="3558" y="0"/>
                </a:lnTo>
                <a:lnTo>
                  <a:pt x="2350" y="1783"/>
                </a:lnTo>
                <a:lnTo>
                  <a:pt x="1209" y="1785"/>
                </a:lnTo>
                <a:lnTo>
                  <a:pt x="0" y="5"/>
                </a:lnTo>
              </a:path>
            </a:pathLst>
          </a:custGeom>
          <a:solidFill>
            <a:srgbClr val="808080"/>
          </a:solidFill>
          <a:ln>
            <a:solidFill>
              <a:srgbClr val="3465a4"/>
            </a:solid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87"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US" sz="2200" spc="-1" strike="noStrike">
              <a:latin typeface="Arial"/>
            </a:endParaRPr>
          </a:p>
        </p:txBody>
      </p:sp>
      <p:sp>
        <p:nvSpPr>
          <p:cNvPr id="188" name="CustomShape 3"/>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9" name="CustomShape 4"/>
          <p:cNvSpPr/>
          <p:nvPr/>
        </p:nvSpPr>
        <p:spPr>
          <a:xfrm>
            <a:off x="640080" y="3840480"/>
            <a:ext cx="1092600" cy="361080"/>
          </a:xfrm>
          <a:prstGeom prst="rect">
            <a:avLst/>
          </a:prstGeom>
          <a:solidFill>
            <a:srgbClr val="729fcf"/>
          </a:solidFill>
          <a:ln>
            <a:solidFill>
              <a:srgbClr val="3465a4"/>
            </a:solidFill>
          </a:ln>
        </p:spPr>
        <p:style>
          <a:lnRef idx="0"/>
          <a:fillRef idx="0"/>
          <a:effectRef idx="0"/>
          <a:fontRef idx="minor"/>
        </p:style>
      </p:sp>
      <p:sp>
        <p:nvSpPr>
          <p:cNvPr id="190" name="CustomShape 5"/>
          <p:cNvSpPr/>
          <p:nvPr/>
        </p:nvSpPr>
        <p:spPr>
          <a:xfrm rot="10814400">
            <a:off x="1460880" y="3755880"/>
            <a:ext cx="1002240" cy="449640"/>
          </a:xfrm>
          <a:custGeom>
            <a:avLst/>
            <a:gdLst/>
            <a:ahLst/>
            <a:rect l="l" t="t" r="r" b="b"/>
            <a:pathLst>
              <a:path w="2799" h="1266">
                <a:moveTo>
                  <a:pt x="0" y="3"/>
                </a:moveTo>
                <a:lnTo>
                  <a:pt x="2798" y="0"/>
                </a:lnTo>
                <a:lnTo>
                  <a:pt x="1848" y="1264"/>
                </a:lnTo>
                <a:lnTo>
                  <a:pt x="951" y="1265"/>
                </a:lnTo>
                <a:lnTo>
                  <a:pt x="0" y="3"/>
                </a:lnTo>
              </a:path>
            </a:pathLst>
          </a:custGeom>
          <a:solidFill>
            <a:srgbClr val="808080"/>
          </a:solidFill>
          <a:ln>
            <a:solidFill>
              <a:srgbClr val="3465a4"/>
            </a:solidFill>
          </a:ln>
        </p:spPr>
        <p:style>
          <a:lnRef idx="0"/>
          <a:fillRef idx="0"/>
          <a:effectRef idx="0"/>
          <a:fontRef idx="minor"/>
        </p:style>
      </p:sp>
      <p:sp>
        <p:nvSpPr>
          <p:cNvPr id="191" name="CustomShape 6"/>
          <p:cNvSpPr/>
          <p:nvPr/>
        </p:nvSpPr>
        <p:spPr>
          <a:xfrm>
            <a:off x="2743200" y="3657600"/>
            <a:ext cx="1092600" cy="543960"/>
          </a:xfrm>
          <a:prstGeom prst="rect">
            <a:avLst/>
          </a:prstGeom>
          <a:solidFill>
            <a:srgbClr val="729fcf"/>
          </a:solidFill>
          <a:ln>
            <a:solidFill>
              <a:srgbClr val="3465a4"/>
            </a:solidFill>
          </a:ln>
        </p:spPr>
        <p:style>
          <a:lnRef idx="0"/>
          <a:fillRef idx="0"/>
          <a:effectRef idx="0"/>
          <a:fontRef idx="minor"/>
        </p:style>
      </p:sp>
      <p:sp>
        <p:nvSpPr>
          <p:cNvPr id="192" name="CustomShape 7"/>
          <p:cNvSpPr/>
          <p:nvPr/>
        </p:nvSpPr>
        <p:spPr>
          <a:xfrm rot="10814400">
            <a:off x="3290040" y="3568680"/>
            <a:ext cx="1275840" cy="636480"/>
          </a:xfrm>
          <a:custGeom>
            <a:avLst/>
            <a:gdLst/>
            <a:ahLst/>
            <a:rect l="l" t="t" r="r" b="b"/>
            <a:pathLst>
              <a:path w="3559" h="1786">
                <a:moveTo>
                  <a:pt x="0" y="5"/>
                </a:moveTo>
                <a:lnTo>
                  <a:pt x="3558" y="0"/>
                </a:lnTo>
                <a:lnTo>
                  <a:pt x="2350" y="1783"/>
                </a:lnTo>
                <a:lnTo>
                  <a:pt x="1209" y="1785"/>
                </a:lnTo>
                <a:lnTo>
                  <a:pt x="0" y="5"/>
                </a:lnTo>
              </a:path>
            </a:pathLst>
          </a:custGeom>
          <a:solidFill>
            <a:srgbClr val="808080"/>
          </a:solidFill>
          <a:ln>
            <a:solidFill>
              <a:srgbClr val="3465a4"/>
            </a:solidFill>
          </a:ln>
        </p:spPr>
        <p:style>
          <a:lnRef idx="0"/>
          <a:fillRef idx="0"/>
          <a:effectRef idx="0"/>
          <a:fontRef idx="minor"/>
        </p:style>
      </p:sp>
      <p:sp>
        <p:nvSpPr>
          <p:cNvPr id="193" name="CustomShape 8"/>
          <p:cNvSpPr/>
          <p:nvPr/>
        </p:nvSpPr>
        <p:spPr>
          <a:xfrm>
            <a:off x="5029200" y="3383280"/>
            <a:ext cx="1366920" cy="833760"/>
          </a:xfrm>
          <a:prstGeom prst="rect">
            <a:avLst/>
          </a:prstGeom>
          <a:solidFill>
            <a:srgbClr val="729fcf"/>
          </a:solidFill>
          <a:ln>
            <a:solidFill>
              <a:srgbClr val="3465a4"/>
            </a:solidFill>
          </a:ln>
        </p:spPr>
        <p:style>
          <a:lnRef idx="0"/>
          <a:fillRef idx="0"/>
          <a:effectRef idx="0"/>
          <a:fontRef idx="minor"/>
        </p:style>
      </p:sp>
      <p:sp>
        <p:nvSpPr>
          <p:cNvPr id="194" name="CustomShape 9"/>
          <p:cNvSpPr/>
          <p:nvPr/>
        </p:nvSpPr>
        <p:spPr>
          <a:xfrm rot="10814400">
            <a:off x="5762520" y="3203640"/>
            <a:ext cx="1728360" cy="1013400"/>
          </a:xfrm>
          <a:custGeom>
            <a:avLst/>
            <a:gdLst/>
            <a:ahLst/>
            <a:rect l="l" t="t" r="r" b="b"/>
            <a:pathLst>
              <a:path w="4816" h="2834">
                <a:moveTo>
                  <a:pt x="0" y="5"/>
                </a:moveTo>
                <a:lnTo>
                  <a:pt x="4815" y="0"/>
                </a:lnTo>
                <a:lnTo>
                  <a:pt x="3182" y="2831"/>
                </a:lnTo>
                <a:lnTo>
                  <a:pt x="1638" y="2833"/>
                </a:lnTo>
                <a:lnTo>
                  <a:pt x="0" y="5"/>
                </a:lnTo>
              </a:path>
            </a:pathLst>
          </a:custGeom>
          <a:solidFill>
            <a:srgbClr val="808080"/>
          </a:solidFill>
          <a:ln>
            <a:solidFill>
              <a:srgbClr val="3465a4"/>
            </a:solid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196"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US" sz="2200" spc="-1" strike="noStrike">
              <a:latin typeface="Arial"/>
            </a:endParaRPr>
          </a:p>
        </p:txBody>
      </p:sp>
      <p:sp>
        <p:nvSpPr>
          <p:cNvPr id="197" name="CustomShape 3"/>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98" name="CustomShape 4"/>
          <p:cNvSpPr/>
          <p:nvPr/>
        </p:nvSpPr>
        <p:spPr>
          <a:xfrm rot="10814400">
            <a:off x="8785440" y="3021480"/>
            <a:ext cx="2093400" cy="1200960"/>
          </a:xfrm>
          <a:custGeom>
            <a:avLst/>
            <a:gdLst/>
            <a:ahLst/>
            <a:rect l="l" t="t" r="r" b="b"/>
            <a:pathLst>
              <a:path w="5830" h="3355">
                <a:moveTo>
                  <a:pt x="0" y="6"/>
                </a:moveTo>
                <a:lnTo>
                  <a:pt x="5829" y="0"/>
                </a:lnTo>
                <a:lnTo>
                  <a:pt x="3852" y="3352"/>
                </a:lnTo>
                <a:lnTo>
                  <a:pt x="1982" y="3354"/>
                </a:lnTo>
                <a:lnTo>
                  <a:pt x="0" y="6"/>
                </a:lnTo>
              </a:path>
            </a:pathLst>
          </a:custGeom>
          <a:solidFill>
            <a:srgbClr val="808080"/>
          </a:solidFill>
          <a:ln>
            <a:solidFill>
              <a:srgbClr val="3465a4"/>
            </a:solidFill>
          </a:ln>
        </p:spPr>
        <p:style>
          <a:lnRef idx="0"/>
          <a:fillRef idx="0"/>
          <a:effectRef idx="0"/>
          <a:fontRef idx="minor"/>
        </p:style>
      </p:sp>
      <p:sp>
        <p:nvSpPr>
          <p:cNvPr id="199" name="CustomShape 5"/>
          <p:cNvSpPr/>
          <p:nvPr/>
        </p:nvSpPr>
        <p:spPr>
          <a:xfrm>
            <a:off x="640080" y="3840480"/>
            <a:ext cx="1092600" cy="361080"/>
          </a:xfrm>
          <a:prstGeom prst="rect">
            <a:avLst/>
          </a:prstGeom>
          <a:solidFill>
            <a:srgbClr val="729fcf"/>
          </a:solidFill>
          <a:ln>
            <a:solidFill>
              <a:srgbClr val="3465a4"/>
            </a:solidFill>
          </a:ln>
        </p:spPr>
        <p:style>
          <a:lnRef idx="0"/>
          <a:fillRef idx="0"/>
          <a:effectRef idx="0"/>
          <a:fontRef idx="minor"/>
        </p:style>
      </p:sp>
      <p:sp>
        <p:nvSpPr>
          <p:cNvPr id="200" name="CustomShape 6"/>
          <p:cNvSpPr/>
          <p:nvPr/>
        </p:nvSpPr>
        <p:spPr>
          <a:xfrm rot="10814400">
            <a:off x="1460880" y="3755880"/>
            <a:ext cx="1002240" cy="449640"/>
          </a:xfrm>
          <a:custGeom>
            <a:avLst/>
            <a:gdLst/>
            <a:ahLst/>
            <a:rect l="l" t="t" r="r" b="b"/>
            <a:pathLst>
              <a:path w="2799" h="1266">
                <a:moveTo>
                  <a:pt x="0" y="3"/>
                </a:moveTo>
                <a:lnTo>
                  <a:pt x="2798" y="0"/>
                </a:lnTo>
                <a:lnTo>
                  <a:pt x="1848" y="1264"/>
                </a:lnTo>
                <a:lnTo>
                  <a:pt x="951" y="1265"/>
                </a:lnTo>
                <a:lnTo>
                  <a:pt x="0" y="3"/>
                </a:lnTo>
              </a:path>
            </a:pathLst>
          </a:custGeom>
          <a:solidFill>
            <a:srgbClr val="808080"/>
          </a:solidFill>
          <a:ln>
            <a:solidFill>
              <a:srgbClr val="3465a4"/>
            </a:solidFill>
          </a:ln>
        </p:spPr>
        <p:style>
          <a:lnRef idx="0"/>
          <a:fillRef idx="0"/>
          <a:effectRef idx="0"/>
          <a:fontRef idx="minor"/>
        </p:style>
      </p:sp>
      <p:sp>
        <p:nvSpPr>
          <p:cNvPr id="201" name="CustomShape 7"/>
          <p:cNvSpPr/>
          <p:nvPr/>
        </p:nvSpPr>
        <p:spPr>
          <a:xfrm>
            <a:off x="2743200" y="3657600"/>
            <a:ext cx="1092600" cy="543960"/>
          </a:xfrm>
          <a:prstGeom prst="rect">
            <a:avLst/>
          </a:prstGeom>
          <a:solidFill>
            <a:srgbClr val="729fcf"/>
          </a:solidFill>
          <a:ln>
            <a:solidFill>
              <a:srgbClr val="3465a4"/>
            </a:solidFill>
          </a:ln>
        </p:spPr>
        <p:style>
          <a:lnRef idx="0"/>
          <a:fillRef idx="0"/>
          <a:effectRef idx="0"/>
          <a:fontRef idx="minor"/>
        </p:style>
      </p:sp>
      <p:sp>
        <p:nvSpPr>
          <p:cNvPr id="202" name="CustomShape 8"/>
          <p:cNvSpPr/>
          <p:nvPr/>
        </p:nvSpPr>
        <p:spPr>
          <a:xfrm rot="10814400">
            <a:off x="3290040" y="3568680"/>
            <a:ext cx="1275840" cy="636480"/>
          </a:xfrm>
          <a:custGeom>
            <a:avLst/>
            <a:gdLst/>
            <a:ahLst/>
            <a:rect l="l" t="t" r="r" b="b"/>
            <a:pathLst>
              <a:path w="3559" h="1786">
                <a:moveTo>
                  <a:pt x="0" y="5"/>
                </a:moveTo>
                <a:lnTo>
                  <a:pt x="3558" y="0"/>
                </a:lnTo>
                <a:lnTo>
                  <a:pt x="2350" y="1783"/>
                </a:lnTo>
                <a:lnTo>
                  <a:pt x="1209" y="1785"/>
                </a:lnTo>
                <a:lnTo>
                  <a:pt x="0" y="5"/>
                </a:lnTo>
              </a:path>
            </a:pathLst>
          </a:custGeom>
          <a:solidFill>
            <a:srgbClr val="808080"/>
          </a:solidFill>
          <a:ln>
            <a:solidFill>
              <a:srgbClr val="3465a4"/>
            </a:solidFill>
          </a:ln>
        </p:spPr>
        <p:style>
          <a:lnRef idx="0"/>
          <a:fillRef idx="0"/>
          <a:effectRef idx="0"/>
          <a:fontRef idx="minor"/>
        </p:style>
      </p:sp>
      <p:sp>
        <p:nvSpPr>
          <p:cNvPr id="203" name="CustomShape 9"/>
          <p:cNvSpPr/>
          <p:nvPr/>
        </p:nvSpPr>
        <p:spPr>
          <a:xfrm>
            <a:off x="5029200" y="3383280"/>
            <a:ext cx="1366920" cy="833760"/>
          </a:xfrm>
          <a:prstGeom prst="rect">
            <a:avLst/>
          </a:prstGeom>
          <a:solidFill>
            <a:srgbClr val="729fcf"/>
          </a:solidFill>
          <a:ln>
            <a:solidFill>
              <a:srgbClr val="3465a4"/>
            </a:solidFill>
          </a:ln>
        </p:spPr>
        <p:style>
          <a:lnRef idx="0"/>
          <a:fillRef idx="0"/>
          <a:effectRef idx="0"/>
          <a:fontRef idx="minor"/>
        </p:style>
      </p:sp>
      <p:sp>
        <p:nvSpPr>
          <p:cNvPr id="204" name="CustomShape 10"/>
          <p:cNvSpPr/>
          <p:nvPr/>
        </p:nvSpPr>
        <p:spPr>
          <a:xfrm rot="10814400">
            <a:off x="5762520" y="3203640"/>
            <a:ext cx="1728360" cy="1013400"/>
          </a:xfrm>
          <a:custGeom>
            <a:avLst/>
            <a:gdLst/>
            <a:ahLst/>
            <a:rect l="l" t="t" r="r" b="b"/>
            <a:pathLst>
              <a:path w="4816" h="2834">
                <a:moveTo>
                  <a:pt x="0" y="5"/>
                </a:moveTo>
                <a:lnTo>
                  <a:pt x="4815" y="0"/>
                </a:lnTo>
                <a:lnTo>
                  <a:pt x="3182" y="2831"/>
                </a:lnTo>
                <a:lnTo>
                  <a:pt x="1638" y="2833"/>
                </a:lnTo>
                <a:lnTo>
                  <a:pt x="0" y="5"/>
                </a:lnTo>
              </a:path>
            </a:pathLst>
          </a:custGeom>
          <a:solidFill>
            <a:srgbClr val="808080"/>
          </a:solidFill>
          <a:ln>
            <a:solidFill>
              <a:srgbClr val="3465a4"/>
            </a:solidFill>
          </a:ln>
        </p:spPr>
        <p:style>
          <a:lnRef idx="0"/>
          <a:fillRef idx="0"/>
          <a:effectRef idx="0"/>
          <a:fontRef idx="minor"/>
        </p:style>
      </p:sp>
      <p:sp>
        <p:nvSpPr>
          <p:cNvPr id="205" name="CustomShape 11"/>
          <p:cNvSpPr/>
          <p:nvPr/>
        </p:nvSpPr>
        <p:spPr>
          <a:xfrm>
            <a:off x="9601200" y="2305440"/>
            <a:ext cx="269640" cy="3981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c9211e"/>
                </a:solidFill>
                <a:latin typeface="Arial"/>
                <a:ea typeface="DejaVu Sans"/>
              </a:rPr>
              <a: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07"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Catastrophe is the new “normal”</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weather events occur more often and with increased intensity</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100 year floods/droughts/etc. occur every 10 years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08"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Extreme Weather Events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10"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Catastrophe is the new “normal”</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weather events occur more often and with increased intensity</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100 year floods/droughts/etc. occur every 10 years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More and more parts of the world will become uninhabitable</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11"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Extreme Weather Events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13"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Catastrophe is the new “normal”</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weather events occur more often and with increased intensity</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100 year floods/droughts/etc. occur every 10 years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More and more parts of the world will become uninhabitable</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More inhabitants per m² that need to be cared for under extreme conditions</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14"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Extreme Weather Events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16" name="CustomShape 2"/>
          <p:cNvSpPr/>
          <p:nvPr/>
        </p:nvSpPr>
        <p:spPr>
          <a:xfrm>
            <a:off x="335520" y="1268640"/>
            <a:ext cx="10745640" cy="5033160"/>
          </a:xfrm>
          <a:prstGeom prst="rect">
            <a:avLst/>
          </a:prstGeom>
          <a:noFill/>
          <a:ln>
            <a:noFill/>
          </a:ln>
        </p:spPr>
        <p:style>
          <a:lnRef idx="0"/>
          <a:fillRef idx="0"/>
          <a:effectRef idx="0"/>
          <a:fontRef idx="minor"/>
        </p:style>
        <p:txBody>
          <a:bodyPr lIns="90000" rIns="90000" tIns="45000" bIns="45000" anchor="ctr">
            <a:noAutofit/>
          </a:bodyPr>
          <a:p>
            <a:pPr algn="ctr">
              <a:lnSpc>
                <a:spcPct val="150000"/>
              </a:lnSpc>
              <a:spcBef>
                <a:spcPts val="360"/>
              </a:spcBef>
              <a:tabLst>
                <a:tab algn="l" pos="0"/>
              </a:tabLst>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change is coming, whether you like it or not”</a:t>
            </a:r>
            <a:endParaRPr b="0" lang="en-US" sz="1800" spc="-1" strike="noStrike">
              <a:latin typeface="Arial"/>
            </a:endParaRPr>
          </a:p>
          <a:p>
            <a:pPr algn="ctr">
              <a:lnSpc>
                <a:spcPct val="150000"/>
              </a:lnSpc>
              <a:spcBef>
                <a:spcPts val="360"/>
              </a:spcBef>
              <a:tabLst>
                <a:tab algn="l" pos="0"/>
              </a:tabLst>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Greta Thunberg</a:t>
            </a:r>
            <a:endParaRPr b="0" lang="en-US" sz="1800" spc="-1" strike="noStrike">
              <a:latin typeface="Arial"/>
            </a:endParaRPr>
          </a:p>
          <a:p>
            <a:pPr algn="ctr">
              <a:lnSpc>
                <a:spcPct val="150000"/>
              </a:lnSpc>
              <a:spcBef>
                <a:spcPts val="360"/>
              </a:spcBef>
              <a:tabLst>
                <a:tab algn="l" pos="0"/>
              </a:tabLst>
            </a:pPr>
            <a:endParaRPr b="0" lang="en-US" sz="1800" spc="-1" strike="noStrike">
              <a:latin typeface="Arial"/>
            </a:endParaRPr>
          </a:p>
        </p:txBody>
      </p:sp>
      <p:sp>
        <p:nvSpPr>
          <p:cNvPr id="217" name="CustomShape 3"/>
          <p:cNvSpPr/>
          <p:nvPr/>
        </p:nvSpPr>
        <p:spPr>
          <a:xfrm>
            <a:off x="3724920" y="4788360"/>
            <a:ext cx="3966480" cy="36360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281"/>
              </a:spcBef>
              <a:tabLst>
                <a:tab algn="l" pos="0"/>
              </a:tabLst>
            </a:pPr>
            <a:r>
              <a:rPr b="0" lang="en-US" sz="1400" spc="-1" strike="noStrike" u="sng">
                <a:solidFill>
                  <a:srgbClr val="0000ff"/>
                </a:solidFill>
                <a:uFillTx/>
                <a:latin typeface="DejaVu Sans"/>
                <a:ea typeface="DejaVu Sans"/>
                <a:hlinkClick r:id="rId1"/>
              </a:rPr>
              <a:t>Click Me</a:t>
            </a:r>
            <a:endParaRPr b="0" lang="en-US" sz="1400" spc="-1" strike="noStrike">
              <a:latin typeface="Arial"/>
            </a:endParaRPr>
          </a:p>
          <a:p>
            <a:pPr algn="ctr">
              <a:lnSpc>
                <a:spcPct val="100000"/>
              </a:lnSpc>
              <a:spcBef>
                <a:spcPts val="281"/>
              </a:spcBef>
              <a:tabLst>
                <a:tab algn="l" pos="0"/>
              </a:tabLst>
            </a:pPr>
            <a:r>
              <a:rPr b="0" lang="en-US" sz="1400" spc="-1" strike="noStrike">
                <a:solidFill>
                  <a:srgbClr val="000000"/>
                </a:solidFill>
                <a:latin typeface="DejaVu Sans"/>
                <a:ea typeface="DejaVu Sans"/>
              </a:rPr>
              <a:t>(start video at 1:50)</a:t>
            </a:r>
            <a:endParaRPr b="0" lang="en-US" sz="1400" spc="-1" strike="noStrike">
              <a:latin typeface="Arial"/>
            </a:endParaRPr>
          </a:p>
        </p:txBody>
      </p:sp>
      <p:sp>
        <p:nvSpPr>
          <p:cNvPr id="218" name="CustomShape 4"/>
          <p:cNvSpPr/>
          <p:nvPr/>
        </p:nvSpPr>
        <p:spPr>
          <a:xfrm>
            <a:off x="263520" y="6411600"/>
            <a:ext cx="64731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Guardian News (2019) – https://www.youtube.com/watch?v=TMrtLsQbaok </a:t>
            </a:r>
            <a:endParaRPr b="0" lang="en-US" sz="900" spc="-1" strike="noStrike">
              <a:latin typeface="Arial"/>
            </a:endParaRPr>
          </a:p>
        </p:txBody>
      </p:sp>
      <p:sp>
        <p:nvSpPr>
          <p:cNvPr id="219" name="CustomShape 5"/>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1 </a:t>
            </a:r>
            <a:endParaRPr b="0" lang="en-US" sz="2400" spc="-1" strike="noStrike">
              <a:latin typeface="Arial"/>
            </a:endParaRPr>
          </a:p>
        </p:txBody>
      </p:sp>
      <p:sp>
        <p:nvSpPr>
          <p:cNvPr id="103"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How old are you?</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Type your response in the poll field.</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21" name="CustomShape 2"/>
          <p:cNvSpPr/>
          <p:nvPr/>
        </p:nvSpPr>
        <p:spPr>
          <a:xfrm>
            <a:off x="263520" y="6411600"/>
            <a:ext cx="777780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"Landfill at Upernavik" by ulalume – https://www.flickr.com/photos/96649248@N00/43867280734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Christian Hüpfer – https://flic.kr/p/aKXw2F – </a:t>
            </a:r>
            <a:r>
              <a:rPr b="0" lang="en-US" sz="900" spc="-1" strike="noStrike" u="sng">
                <a:solidFill>
                  <a:srgbClr val="0000ff"/>
                </a:solidFill>
                <a:uFillTx/>
                <a:latin typeface="Roboto"/>
                <a:ea typeface="Roboto"/>
                <a:hlinkClick r:id="rId2"/>
              </a:rPr>
              <a:t>CC BY-SA 2.0</a:t>
            </a:r>
            <a:r>
              <a:rPr b="0" lang="en-US" sz="900" spc="-1" strike="noStrike">
                <a:solidFill>
                  <a:srgbClr val="a6a6a6"/>
                </a:solidFill>
                <a:latin typeface="Roboto"/>
                <a:ea typeface="Roboto"/>
              </a:rPr>
              <a:t>.</a:t>
            </a:r>
            <a:endParaRPr b="0" lang="en-US" sz="900" spc="-1" strike="noStrike">
              <a:latin typeface="Arial"/>
            </a:endParaRPr>
          </a:p>
        </p:txBody>
      </p:sp>
      <p:pic>
        <p:nvPicPr>
          <p:cNvPr id="222" name="" descr=""/>
          <p:cNvPicPr/>
          <p:nvPr/>
        </p:nvPicPr>
        <p:blipFill>
          <a:blip r:embed="rId3"/>
          <a:stretch/>
        </p:blipFill>
        <p:spPr>
          <a:xfrm>
            <a:off x="548640" y="1645920"/>
            <a:ext cx="5114880" cy="3835080"/>
          </a:xfrm>
          <a:prstGeom prst="rect">
            <a:avLst/>
          </a:prstGeom>
          <a:ln>
            <a:noFill/>
          </a:ln>
        </p:spPr>
      </p:pic>
      <p:pic>
        <p:nvPicPr>
          <p:cNvPr id="223" name="" descr=""/>
          <p:cNvPicPr/>
          <p:nvPr/>
        </p:nvPicPr>
        <p:blipFill>
          <a:blip r:embed="rId4"/>
          <a:stretch/>
        </p:blipFill>
        <p:spPr>
          <a:xfrm>
            <a:off x="6035040" y="2661120"/>
            <a:ext cx="4950360" cy="3277080"/>
          </a:xfrm>
          <a:prstGeom prst="rect">
            <a:avLst/>
          </a:prstGeom>
          <a:ln>
            <a:noFill/>
          </a:ln>
        </p:spPr>
      </p:pic>
      <p:sp>
        <p:nvSpPr>
          <p:cNvPr id="224"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Waste </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26" name="CustomShape 2"/>
          <p:cNvSpPr/>
          <p:nvPr/>
        </p:nvSpPr>
        <p:spPr>
          <a:xfrm>
            <a:off x="335520" y="1268280"/>
            <a:ext cx="5877360" cy="43045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3 of the 10 dirtiest european coal plants are located in Poland</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which country/countries are the other 7 dirtiest coal plants located?</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f the 10 dirtiest european coal plants are located in </a:t>
            </a:r>
            <a:r>
              <a:rPr b="1" lang="en-US" sz="1800" spc="-1" strike="noStrike">
                <a:solidFill>
                  <a:srgbClr val="ffffff"/>
                </a:solidFill>
                <a:latin typeface="DejaVu Sans"/>
                <a:ea typeface="DejaVu Sans"/>
              </a:rPr>
              <a:t>GERMANY</a:t>
            </a:r>
            <a:endParaRPr b="0" lang="en-US" sz="1800" spc="-1" strike="noStrike">
              <a:latin typeface="Arial"/>
            </a:endParaRPr>
          </a:p>
        </p:txBody>
      </p:sp>
      <p:sp>
        <p:nvSpPr>
          <p:cNvPr id="227" name="CustomShape 3"/>
          <p:cNvSpPr/>
          <p:nvPr/>
        </p:nvSpPr>
        <p:spPr>
          <a:xfrm>
            <a:off x="4206240" y="721800"/>
            <a:ext cx="1089720" cy="338760"/>
          </a:xfrm>
          <a:prstGeom prst="rect">
            <a:avLst/>
          </a:prstGeom>
          <a:noFill/>
          <a:ln>
            <a:noFill/>
          </a:ln>
        </p:spPr>
        <p:style>
          <a:lnRef idx="0"/>
          <a:fillRef idx="0"/>
          <a:effectRef idx="0"/>
          <a:fontRef idx="minor"/>
        </p:style>
      </p:sp>
      <p:sp>
        <p:nvSpPr>
          <p:cNvPr id="228" name="CustomShape 4"/>
          <p:cNvSpPr/>
          <p:nvPr/>
        </p:nvSpPr>
        <p:spPr>
          <a:xfrm>
            <a:off x="263520" y="6265440"/>
            <a:ext cx="77778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https://ember-climate.org/insights/research/top-10-emitters-in-the-eu-ets-2021/</a:t>
            </a:r>
            <a:endParaRPr b="0" lang="en-US" sz="900" spc="-1" strike="noStrike">
              <a:latin typeface="Arial"/>
            </a:endParaRPr>
          </a:p>
          <a:p>
            <a:pPr>
              <a:lnSpc>
                <a:spcPct val="100000"/>
              </a:lnSpc>
            </a:pPr>
            <a:r>
              <a:rPr b="0" lang="en-US" sz="900" spc="-1" strike="noStrike">
                <a:solidFill>
                  <a:srgbClr val="a6a6a6"/>
                </a:solidFill>
                <a:latin typeface="Roboto"/>
                <a:ea typeface="Roboto"/>
              </a:rPr>
              <a:t>2. John Englart – https://www.flickr.com/photos/takver/11308053925/ – </a:t>
            </a:r>
            <a:r>
              <a:rPr b="0" lang="en-US" sz="900" spc="-1" strike="noStrike" u="sng">
                <a:solidFill>
                  <a:srgbClr val="0000ff"/>
                </a:solidFill>
                <a:uFillTx/>
                <a:latin typeface="Roboto"/>
                <a:ea typeface="Roboto"/>
                <a:hlinkClick r:id="rId1"/>
              </a:rPr>
              <a:t>CC BY-SA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 John Englart – https://www.flickr.com/photos/takver/51658831095/ – </a:t>
            </a:r>
            <a:r>
              <a:rPr b="0" lang="en-US" sz="900" spc="-1" strike="noStrike" u="sng">
                <a:solidFill>
                  <a:srgbClr val="0000ff"/>
                </a:solidFill>
                <a:uFillTx/>
                <a:latin typeface="Roboto"/>
                <a:ea typeface="Roboto"/>
                <a:hlinkClick r:id="rId2"/>
              </a:rPr>
              <a:t>CC BY-SA 2.0</a:t>
            </a:r>
            <a:r>
              <a:rPr b="0" lang="en-US" sz="900" spc="-1" strike="noStrike">
                <a:solidFill>
                  <a:srgbClr val="a6a6a6"/>
                </a:solidFill>
                <a:latin typeface="Roboto"/>
                <a:ea typeface="Roboto"/>
              </a:rPr>
              <a:t>.</a:t>
            </a:r>
            <a:endParaRPr b="0" lang="en-US" sz="900" spc="-1" strike="noStrike">
              <a:latin typeface="Arial"/>
            </a:endParaRPr>
          </a:p>
        </p:txBody>
      </p:sp>
      <p:pic>
        <p:nvPicPr>
          <p:cNvPr id="229" name="" descr=""/>
          <p:cNvPicPr/>
          <p:nvPr/>
        </p:nvPicPr>
        <p:blipFill>
          <a:blip r:embed="rId3"/>
          <a:stretch/>
        </p:blipFill>
        <p:spPr>
          <a:xfrm>
            <a:off x="6949440" y="914400"/>
            <a:ext cx="3944880" cy="2839680"/>
          </a:xfrm>
          <a:prstGeom prst="rect">
            <a:avLst/>
          </a:prstGeom>
          <a:ln>
            <a:noFill/>
          </a:ln>
        </p:spPr>
      </p:pic>
      <p:pic>
        <p:nvPicPr>
          <p:cNvPr id="230" name="" descr=""/>
          <p:cNvPicPr/>
          <p:nvPr/>
        </p:nvPicPr>
        <p:blipFill>
          <a:blip r:embed="rId4"/>
          <a:stretch/>
        </p:blipFill>
        <p:spPr>
          <a:xfrm>
            <a:off x="6949440" y="3931920"/>
            <a:ext cx="3972600" cy="2646720"/>
          </a:xfrm>
          <a:prstGeom prst="rect">
            <a:avLst/>
          </a:prstGeom>
          <a:ln>
            <a:noFill/>
          </a:ln>
        </p:spPr>
      </p:pic>
      <p:sp>
        <p:nvSpPr>
          <p:cNvPr id="231" name="CustomShape 5"/>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Fossil Fuels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33" name="CustomShape 2"/>
          <p:cNvSpPr/>
          <p:nvPr/>
        </p:nvSpPr>
        <p:spPr>
          <a:xfrm>
            <a:off x="335520" y="1268280"/>
            <a:ext cx="5877360" cy="43045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3 of the 10 dirtiest European coal plants are located in Poland</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which country/countries are the other 7 dirtiest coal plants located?</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7 of the 10 dirtiest European coal plants are located in </a:t>
            </a:r>
            <a:r>
              <a:rPr b="1" lang="en-US" sz="1800" spc="-1" strike="noStrike">
                <a:solidFill>
                  <a:srgbClr val="000000"/>
                </a:solidFill>
                <a:latin typeface="DejaVu Sans"/>
                <a:ea typeface="DejaVu Sans"/>
              </a:rPr>
              <a:t>GERMANY</a:t>
            </a:r>
            <a:endParaRPr b="0" lang="en-US" sz="1800" spc="-1" strike="noStrike">
              <a:latin typeface="Arial"/>
            </a:endParaRPr>
          </a:p>
        </p:txBody>
      </p:sp>
      <p:sp>
        <p:nvSpPr>
          <p:cNvPr id="234" name="CustomShape 3"/>
          <p:cNvSpPr/>
          <p:nvPr/>
        </p:nvSpPr>
        <p:spPr>
          <a:xfrm>
            <a:off x="4206240" y="721800"/>
            <a:ext cx="1089720" cy="338760"/>
          </a:xfrm>
          <a:prstGeom prst="rect">
            <a:avLst/>
          </a:prstGeom>
          <a:noFill/>
          <a:ln>
            <a:noFill/>
          </a:ln>
        </p:spPr>
        <p:style>
          <a:lnRef idx="0"/>
          <a:fillRef idx="0"/>
          <a:effectRef idx="0"/>
          <a:fontRef idx="minor"/>
        </p:style>
      </p:sp>
      <p:pic>
        <p:nvPicPr>
          <p:cNvPr id="235" name="" descr=""/>
          <p:cNvPicPr/>
          <p:nvPr/>
        </p:nvPicPr>
        <p:blipFill>
          <a:blip r:embed="rId1"/>
          <a:stretch/>
        </p:blipFill>
        <p:spPr>
          <a:xfrm>
            <a:off x="6949440" y="914400"/>
            <a:ext cx="3944880" cy="2839680"/>
          </a:xfrm>
          <a:prstGeom prst="rect">
            <a:avLst/>
          </a:prstGeom>
          <a:ln>
            <a:noFill/>
          </a:ln>
        </p:spPr>
      </p:pic>
      <p:pic>
        <p:nvPicPr>
          <p:cNvPr id="236" name="" descr=""/>
          <p:cNvPicPr/>
          <p:nvPr/>
        </p:nvPicPr>
        <p:blipFill>
          <a:blip r:embed="rId2"/>
          <a:stretch/>
        </p:blipFill>
        <p:spPr>
          <a:xfrm>
            <a:off x="6949440" y="3931920"/>
            <a:ext cx="3972600" cy="2646720"/>
          </a:xfrm>
          <a:prstGeom prst="rect">
            <a:avLst/>
          </a:prstGeom>
          <a:ln>
            <a:noFill/>
          </a:ln>
        </p:spPr>
      </p:pic>
      <p:sp>
        <p:nvSpPr>
          <p:cNvPr id="237" name="CustomShape 4"/>
          <p:cNvSpPr/>
          <p:nvPr/>
        </p:nvSpPr>
        <p:spPr>
          <a:xfrm>
            <a:off x="263520" y="6265440"/>
            <a:ext cx="77778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https://ember-climate.org/insights/research/top-10-emitters-in-the-eu-ets-2021/</a:t>
            </a:r>
            <a:endParaRPr b="0" lang="en-US" sz="900" spc="-1" strike="noStrike">
              <a:latin typeface="Arial"/>
            </a:endParaRPr>
          </a:p>
          <a:p>
            <a:pPr>
              <a:lnSpc>
                <a:spcPct val="100000"/>
              </a:lnSpc>
            </a:pPr>
            <a:r>
              <a:rPr b="0" lang="en-US" sz="900" spc="-1" strike="noStrike">
                <a:solidFill>
                  <a:srgbClr val="a6a6a6"/>
                </a:solidFill>
                <a:latin typeface="Roboto"/>
                <a:ea typeface="Roboto"/>
              </a:rPr>
              <a:t>2. John Englart – https://www.flickr.com/photos/takver/11308053925/ – </a:t>
            </a:r>
            <a:r>
              <a:rPr b="0" lang="en-US" sz="900" spc="-1" strike="noStrike" u="sng">
                <a:solidFill>
                  <a:srgbClr val="0000ff"/>
                </a:solidFill>
                <a:uFillTx/>
                <a:latin typeface="Roboto"/>
                <a:ea typeface="Roboto"/>
                <a:hlinkClick r:id="rId3"/>
              </a:rPr>
              <a:t>CC BY-SA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 John Englart – https://www.flickr.com/photos/takver/51658831095/ – </a:t>
            </a:r>
            <a:r>
              <a:rPr b="0" lang="en-US" sz="900" spc="-1" strike="noStrike" u="sng">
                <a:solidFill>
                  <a:srgbClr val="0000ff"/>
                </a:solidFill>
                <a:uFillTx/>
                <a:latin typeface="Roboto"/>
                <a:ea typeface="Roboto"/>
                <a:hlinkClick r:id="rId4"/>
              </a:rPr>
              <a:t>CC BY-SA 2.0</a:t>
            </a:r>
            <a:r>
              <a:rPr b="0" lang="en-US" sz="900" spc="-1" strike="noStrike">
                <a:solidFill>
                  <a:srgbClr val="a6a6a6"/>
                </a:solidFill>
                <a:latin typeface="Roboto"/>
                <a:ea typeface="Roboto"/>
              </a:rPr>
              <a:t>.</a:t>
            </a:r>
            <a:endParaRPr b="0" lang="en-US" sz="900" spc="-1" strike="noStrike">
              <a:latin typeface="Arial"/>
            </a:endParaRPr>
          </a:p>
        </p:txBody>
      </p:sp>
      <p:sp>
        <p:nvSpPr>
          <p:cNvPr id="238" name="CustomShape 5"/>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Fossil Fuels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40" name="CustomShape 2"/>
          <p:cNvSpPr/>
          <p:nvPr/>
        </p:nvSpPr>
        <p:spPr>
          <a:xfrm>
            <a:off x="263520" y="6411600"/>
            <a:ext cx="77778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https://pxhere.com/en/photo/1040531 – Public Domain</a:t>
            </a:r>
            <a:endParaRPr b="0" lang="en-US" sz="900" spc="-1" strike="noStrike">
              <a:latin typeface="Arial"/>
            </a:endParaRPr>
          </a:p>
        </p:txBody>
      </p:sp>
      <p:sp>
        <p:nvSpPr>
          <p:cNvPr id="241"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Barren Land</a:t>
            </a:r>
            <a:endParaRPr b="0" lang="en-US" sz="2200" spc="-1" strike="noStrike">
              <a:latin typeface="Arial"/>
            </a:endParaRPr>
          </a:p>
        </p:txBody>
      </p:sp>
      <p:pic>
        <p:nvPicPr>
          <p:cNvPr id="242" name="" descr=""/>
          <p:cNvPicPr/>
          <p:nvPr/>
        </p:nvPicPr>
        <p:blipFill>
          <a:blip r:embed="rId1"/>
          <a:stretch/>
        </p:blipFill>
        <p:spPr>
          <a:xfrm>
            <a:off x="2763000" y="1645560"/>
            <a:ext cx="7016400" cy="4667760"/>
          </a:xfrm>
          <a:prstGeom prst="rect">
            <a:avLst/>
          </a:prstGeom>
          <a:ln>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44" name="CustomShape 2"/>
          <p:cNvSpPr/>
          <p:nvPr/>
        </p:nvSpPr>
        <p:spPr>
          <a:xfrm>
            <a:off x="263520" y="6411600"/>
            <a:ext cx="777780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https://www.un.org/sustainabledevelopment/blog/2019/05/nature-decline-unprecedented-report/</a:t>
            </a:r>
            <a:endParaRPr b="0" lang="en-US" sz="900" spc="-1" strike="noStrike">
              <a:latin typeface="Arial"/>
            </a:endParaRPr>
          </a:p>
          <a:p>
            <a:pPr>
              <a:lnSpc>
                <a:spcPct val="100000"/>
              </a:lnSpc>
            </a:pPr>
            <a:r>
              <a:rPr b="0" lang="en-US" sz="900" spc="-1" strike="noStrike">
                <a:solidFill>
                  <a:srgbClr val="a6a6a6"/>
                </a:solidFill>
                <a:latin typeface="Roboto"/>
                <a:ea typeface="Roboto"/>
              </a:rPr>
              <a:t>2. Russ Morris – https://www.flickr.com/photos/russmorris/28320602639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US" sz="900" spc="-1" strike="noStrike">
              <a:latin typeface="Arial"/>
            </a:endParaRPr>
          </a:p>
        </p:txBody>
      </p:sp>
      <p:sp>
        <p:nvSpPr>
          <p:cNvPr id="245"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Mass Extinction</a:t>
            </a:r>
            <a:endParaRPr b="0" lang="en-US" sz="2200" spc="-1" strike="noStrike">
              <a:latin typeface="Arial"/>
            </a:endParaRPr>
          </a:p>
        </p:txBody>
      </p:sp>
      <p:pic>
        <p:nvPicPr>
          <p:cNvPr id="246" name="" descr=""/>
          <p:cNvPicPr/>
          <p:nvPr/>
        </p:nvPicPr>
        <p:blipFill>
          <a:blip r:embed="rId2"/>
          <a:stretch/>
        </p:blipFill>
        <p:spPr>
          <a:xfrm>
            <a:off x="6126480" y="1636920"/>
            <a:ext cx="4851720" cy="4851720"/>
          </a:xfrm>
          <a:prstGeom prst="rect">
            <a:avLst/>
          </a:prstGeom>
          <a:ln>
            <a:noFill/>
          </a:ln>
        </p:spPr>
      </p:pic>
      <p:sp>
        <p:nvSpPr>
          <p:cNvPr id="247" name="CustomShape 4"/>
          <p:cNvSpPr/>
          <p:nvPr/>
        </p:nvSpPr>
        <p:spPr>
          <a:xfrm>
            <a:off x="335520" y="1268280"/>
            <a:ext cx="52387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Roughly 8 million species on Earth (incl. 5.5 million insect species)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Up to 1 million: species threatened with extinction, many within decades</a:t>
            </a:r>
            <a:endParaRPr b="0" lang="en-US" sz="1800" spc="-1" strike="noStrike">
              <a:latin typeface="Arial"/>
            </a:endParaRPr>
          </a:p>
          <a:p>
            <a:pPr>
              <a:lnSpc>
                <a:spcPct val="100000"/>
              </a:lnSpc>
              <a:spcBef>
                <a:spcPts val="360"/>
              </a:spcBef>
            </a:pPr>
            <a:r>
              <a:rPr b="0" lang="en-US" sz="1800" spc="-1" strike="noStrike">
                <a:solidFill>
                  <a:srgbClr val="ffffff"/>
                </a:solidFill>
                <a:highlight>
                  <a:srgbClr val="ffffff"/>
                </a:highlight>
                <a:latin typeface="DejaVu Sans"/>
                <a:ea typeface="DejaVu Sans"/>
              </a:rPr>
              <a:t>More than 40% of amphibian species threatened with extinction</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49" name="CustomShape 2"/>
          <p:cNvSpPr/>
          <p:nvPr/>
        </p:nvSpPr>
        <p:spPr>
          <a:xfrm>
            <a:off x="263520" y="6411600"/>
            <a:ext cx="777780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https://www.un.org/sustainabledevelopment/blog/2019/05/nature-decline-unprecedented-report/</a:t>
            </a:r>
            <a:endParaRPr b="0" lang="en-US" sz="900" spc="-1" strike="noStrike">
              <a:latin typeface="Arial"/>
            </a:endParaRPr>
          </a:p>
          <a:p>
            <a:pPr>
              <a:lnSpc>
                <a:spcPct val="100000"/>
              </a:lnSpc>
            </a:pPr>
            <a:r>
              <a:rPr b="0" lang="en-US" sz="900" spc="-1" strike="noStrike">
                <a:solidFill>
                  <a:srgbClr val="a6a6a6"/>
                </a:solidFill>
                <a:latin typeface="Roboto"/>
                <a:ea typeface="Roboto"/>
              </a:rPr>
              <a:t>2. Russ Morris – https://www.flickr.com/photos/russmorris/28320602639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US" sz="900" spc="-1" strike="noStrike">
              <a:latin typeface="Arial"/>
            </a:endParaRPr>
          </a:p>
        </p:txBody>
      </p:sp>
      <p:sp>
        <p:nvSpPr>
          <p:cNvPr id="250"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Mass Extinction</a:t>
            </a:r>
            <a:endParaRPr b="0" lang="en-US" sz="2200" spc="-1" strike="noStrike">
              <a:latin typeface="Arial"/>
            </a:endParaRPr>
          </a:p>
        </p:txBody>
      </p:sp>
      <p:pic>
        <p:nvPicPr>
          <p:cNvPr id="251" name="" descr=""/>
          <p:cNvPicPr/>
          <p:nvPr/>
        </p:nvPicPr>
        <p:blipFill>
          <a:blip r:embed="rId2"/>
          <a:stretch/>
        </p:blipFill>
        <p:spPr>
          <a:xfrm>
            <a:off x="6126480" y="1636920"/>
            <a:ext cx="4851720" cy="4851720"/>
          </a:xfrm>
          <a:prstGeom prst="rect">
            <a:avLst/>
          </a:prstGeom>
          <a:ln>
            <a:noFill/>
          </a:ln>
        </p:spPr>
      </p:pic>
      <p:sp>
        <p:nvSpPr>
          <p:cNvPr id="252" name="CustomShape 4"/>
          <p:cNvSpPr/>
          <p:nvPr/>
        </p:nvSpPr>
        <p:spPr>
          <a:xfrm>
            <a:off x="335520" y="1268280"/>
            <a:ext cx="52387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Roughly 8 million species on Earth (incl. 5.5 million insect species)</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 to 1 million: species threatened with extinction, many within decades</a:t>
            </a:r>
            <a:endParaRPr b="0" lang="en-US" sz="1800" spc="-1" strike="noStrike">
              <a:latin typeface="Arial"/>
            </a:endParaRPr>
          </a:p>
          <a:p>
            <a:pPr>
              <a:lnSpc>
                <a:spcPct val="100000"/>
              </a:lnSpc>
              <a:spcBef>
                <a:spcPts val="360"/>
              </a:spcBef>
            </a:pPr>
            <a:r>
              <a:rPr b="0" lang="en-US" sz="1800" spc="-1" strike="noStrike">
                <a:solidFill>
                  <a:srgbClr val="ffffff"/>
                </a:solidFill>
                <a:highlight>
                  <a:srgbClr val="ffffff"/>
                </a:highlight>
                <a:latin typeface="DejaVu Sans"/>
                <a:ea typeface="DejaVu Sans"/>
              </a:rPr>
              <a:t>More than 40% of amphibian species threatened with extinction</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54" name="CustomShape 2"/>
          <p:cNvSpPr/>
          <p:nvPr/>
        </p:nvSpPr>
        <p:spPr>
          <a:xfrm>
            <a:off x="263520" y="6411600"/>
            <a:ext cx="777780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https://www.un.org/sustainabledevelopment/blog/2019/05/nature-decline-unprecedented-report/</a:t>
            </a:r>
            <a:endParaRPr b="0" lang="en-US" sz="900" spc="-1" strike="noStrike">
              <a:latin typeface="Arial"/>
            </a:endParaRPr>
          </a:p>
          <a:p>
            <a:pPr>
              <a:lnSpc>
                <a:spcPct val="100000"/>
              </a:lnSpc>
            </a:pPr>
            <a:r>
              <a:rPr b="0" lang="en-US" sz="900" spc="-1" strike="noStrike">
                <a:solidFill>
                  <a:srgbClr val="a6a6a6"/>
                </a:solidFill>
                <a:latin typeface="Roboto"/>
                <a:ea typeface="Roboto"/>
              </a:rPr>
              <a:t>2. Russ Morris – https://www.flickr.com/photos/russmorris/28320602639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US" sz="900" spc="-1" strike="noStrike">
              <a:latin typeface="Arial"/>
            </a:endParaRPr>
          </a:p>
        </p:txBody>
      </p:sp>
      <p:sp>
        <p:nvSpPr>
          <p:cNvPr id="255"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Mass Extinction</a:t>
            </a:r>
            <a:endParaRPr b="0" lang="en-US" sz="2200" spc="-1" strike="noStrike">
              <a:latin typeface="Arial"/>
            </a:endParaRPr>
          </a:p>
        </p:txBody>
      </p:sp>
      <p:pic>
        <p:nvPicPr>
          <p:cNvPr id="256" name="" descr=""/>
          <p:cNvPicPr/>
          <p:nvPr/>
        </p:nvPicPr>
        <p:blipFill>
          <a:blip r:embed="rId2"/>
          <a:stretch/>
        </p:blipFill>
        <p:spPr>
          <a:xfrm>
            <a:off x="6126480" y="1636920"/>
            <a:ext cx="4851720" cy="4851720"/>
          </a:xfrm>
          <a:prstGeom prst="rect">
            <a:avLst/>
          </a:prstGeom>
          <a:ln>
            <a:noFill/>
          </a:ln>
        </p:spPr>
      </p:pic>
      <p:sp>
        <p:nvSpPr>
          <p:cNvPr id="257" name="CustomShape 4"/>
          <p:cNvSpPr/>
          <p:nvPr/>
        </p:nvSpPr>
        <p:spPr>
          <a:xfrm>
            <a:off x="335520" y="1268280"/>
            <a:ext cx="52387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Roughly 8 million species on Earth (incl. 5.5 million insect species)</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 to 1 million: species threatened with extinction, many within decades</a:t>
            </a: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More than 40% of amphibian species threatened with extinction</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pic>
        <p:nvPicPr>
          <p:cNvPr id="259" name="" descr=""/>
          <p:cNvPicPr/>
          <p:nvPr/>
        </p:nvPicPr>
        <p:blipFill>
          <a:blip r:embed="rId1"/>
          <a:stretch/>
        </p:blipFill>
        <p:spPr>
          <a:xfrm>
            <a:off x="2103120" y="1667160"/>
            <a:ext cx="7675920" cy="4813560"/>
          </a:xfrm>
          <a:prstGeom prst="rect">
            <a:avLst/>
          </a:prstGeom>
          <a:ln>
            <a:noFill/>
          </a:ln>
        </p:spPr>
      </p:pic>
      <p:sp>
        <p:nvSpPr>
          <p:cNvPr id="260" name="CustomShape 2"/>
          <p:cNvSpPr/>
          <p:nvPr/>
        </p:nvSpPr>
        <p:spPr>
          <a:xfrm>
            <a:off x="263520" y="6492240"/>
            <a:ext cx="77778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Footprint123 – https://commons.wikimedia.org/wiki/File:Earth_Overshoot_Day_1969-2018.jpg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p:txBody>
      </p:sp>
      <p:sp>
        <p:nvSpPr>
          <p:cNvPr id="261"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Resources – Overconsumption </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CustomShape 1"/>
          <p:cNvSpPr/>
          <p:nvPr/>
        </p:nvSpPr>
        <p:spPr>
          <a:xfrm>
            <a:off x="335520" y="764640"/>
            <a:ext cx="10743120" cy="493920"/>
          </a:xfrm>
          <a:prstGeom prst="rect">
            <a:avLst/>
          </a:prstGeom>
          <a:noFill/>
          <a:ln>
            <a:noFill/>
          </a:ln>
        </p:spPr>
        <p:style>
          <a:lnRef idx="0"/>
          <a:fillRef idx="0"/>
          <a:effectRef idx="0"/>
          <a:fontRef idx="minor"/>
        </p:style>
      </p:sp>
      <p:pic>
        <p:nvPicPr>
          <p:cNvPr id="263" name="" descr=""/>
          <p:cNvPicPr/>
          <p:nvPr/>
        </p:nvPicPr>
        <p:blipFill>
          <a:blip r:embed="rId1"/>
          <a:stretch/>
        </p:blipFill>
        <p:spPr>
          <a:xfrm>
            <a:off x="2194920" y="1371600"/>
            <a:ext cx="4566600" cy="4958280"/>
          </a:xfrm>
          <a:prstGeom prst="rect">
            <a:avLst/>
          </a:prstGeom>
          <a:ln>
            <a:noFill/>
          </a:ln>
        </p:spPr>
      </p:pic>
      <p:sp>
        <p:nvSpPr>
          <p:cNvPr id="264" name="CustomShape 2"/>
          <p:cNvSpPr/>
          <p:nvPr/>
        </p:nvSpPr>
        <p:spPr>
          <a:xfrm>
            <a:off x="263520" y="6411600"/>
            <a:ext cx="77778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XR Strategiepapier 2022 – Pusteblumen und Hype. Bilder: Sebastian Höhn, Joe Pohl, Sandra Doneck, Alessandro Brönnimann</a:t>
            </a:r>
            <a:endParaRPr b="0" lang="en-US" sz="900" spc="-1" strike="noStrike">
              <a:latin typeface="Arial"/>
            </a:endParaRPr>
          </a:p>
        </p:txBody>
      </p:sp>
      <p:sp>
        <p:nvSpPr>
          <p:cNvPr id="265" name="CustomShape 3"/>
          <p:cNvSpPr/>
          <p:nvPr/>
        </p:nvSpPr>
        <p:spPr>
          <a:xfrm>
            <a:off x="6858000" y="1554480"/>
            <a:ext cx="3744000" cy="2921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 am afraid of losing my child to a resource war because of a climate collapse”</a:t>
            </a:r>
            <a:endParaRPr b="0" lang="en-US" sz="1800" spc="-1" strike="noStrike">
              <a:latin typeface="Arial"/>
            </a:endParaRPr>
          </a:p>
        </p:txBody>
      </p:sp>
      <p:sp>
        <p:nvSpPr>
          <p:cNvPr id="266" name="CustomShape 4"/>
          <p:cNvSpPr/>
          <p:nvPr/>
        </p:nvSpPr>
        <p:spPr>
          <a:xfrm>
            <a:off x="7498080" y="4023360"/>
            <a:ext cx="3744000" cy="2921040"/>
          </a:xfrm>
          <a:prstGeom prst="rect">
            <a:avLst/>
          </a:prstGeom>
          <a:noFill/>
          <a:ln>
            <a:noFill/>
          </a:ln>
        </p:spPr>
        <p:style>
          <a:lnRef idx="0"/>
          <a:fillRef idx="0"/>
          <a:effectRef idx="0"/>
          <a:fontRef idx="minor"/>
        </p:style>
      </p:sp>
      <p:sp>
        <p:nvSpPr>
          <p:cNvPr id="267" name="CustomShape 5"/>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68" name="CustomShape 6"/>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CustomShape 1"/>
          <p:cNvSpPr/>
          <p:nvPr/>
        </p:nvSpPr>
        <p:spPr>
          <a:xfrm>
            <a:off x="335520" y="764640"/>
            <a:ext cx="10743120" cy="493920"/>
          </a:xfrm>
          <a:prstGeom prst="rect">
            <a:avLst/>
          </a:prstGeom>
          <a:noFill/>
          <a:ln>
            <a:noFill/>
          </a:ln>
        </p:spPr>
        <p:style>
          <a:lnRef idx="0"/>
          <a:fillRef idx="0"/>
          <a:effectRef idx="0"/>
          <a:fontRef idx="minor"/>
        </p:style>
      </p:sp>
      <p:pic>
        <p:nvPicPr>
          <p:cNvPr id="270" name="" descr=""/>
          <p:cNvPicPr/>
          <p:nvPr/>
        </p:nvPicPr>
        <p:blipFill>
          <a:blip r:embed="rId1"/>
          <a:stretch/>
        </p:blipFill>
        <p:spPr>
          <a:xfrm>
            <a:off x="2194920" y="1371600"/>
            <a:ext cx="4566600" cy="4958280"/>
          </a:xfrm>
          <a:prstGeom prst="rect">
            <a:avLst/>
          </a:prstGeom>
          <a:ln>
            <a:noFill/>
          </a:ln>
        </p:spPr>
      </p:pic>
      <p:sp>
        <p:nvSpPr>
          <p:cNvPr id="271" name="CustomShape 2"/>
          <p:cNvSpPr/>
          <p:nvPr/>
        </p:nvSpPr>
        <p:spPr>
          <a:xfrm>
            <a:off x="263520" y="6411600"/>
            <a:ext cx="77778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XR Strategiepapier 2022 – Pusteblumen und Hype. Bilder: Sebastian Höhn, Joe Pohl, Sandra Doneck, Alessandro Brönnimann</a:t>
            </a:r>
            <a:endParaRPr b="0" lang="en-US" sz="900" spc="-1" strike="noStrike">
              <a:latin typeface="Arial"/>
            </a:endParaRPr>
          </a:p>
        </p:txBody>
      </p:sp>
      <p:sp>
        <p:nvSpPr>
          <p:cNvPr id="272" name="CustomShape 3"/>
          <p:cNvSpPr/>
          <p:nvPr/>
        </p:nvSpPr>
        <p:spPr>
          <a:xfrm>
            <a:off x="6858000" y="1554480"/>
            <a:ext cx="3744000" cy="2921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 am afraid of losing my child to a resource war because of a climate collapse”</a:t>
            </a:r>
            <a:endParaRPr b="0" lang="en-US" sz="1800" spc="-1" strike="noStrike">
              <a:latin typeface="Arial"/>
            </a:endParaRPr>
          </a:p>
        </p:txBody>
      </p:sp>
      <p:sp>
        <p:nvSpPr>
          <p:cNvPr id="273" name="CustomShape 4"/>
          <p:cNvSpPr/>
          <p:nvPr/>
        </p:nvSpPr>
        <p:spPr>
          <a:xfrm>
            <a:off x="7498080" y="4023360"/>
            <a:ext cx="3744000" cy="2921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Our </a:t>
            </a:r>
            <a:r>
              <a:rPr b="0" i="1" lang="en-US" sz="1800" spc="-1" strike="noStrike" u="sng">
                <a:solidFill>
                  <a:srgbClr val="000000"/>
                </a:solidFill>
                <a:uFillTx/>
                <a:latin typeface="DejaVu Sans"/>
                <a:ea typeface="DejaVu Sans"/>
              </a:rPr>
              <a:t>parents</a:t>
            </a:r>
            <a:r>
              <a:rPr b="0" i="1" lang="en-US" sz="1800" spc="-1" strike="noStrike">
                <a:solidFill>
                  <a:srgbClr val="000000"/>
                </a:solidFill>
                <a:latin typeface="DejaVu Sans"/>
                <a:ea typeface="DejaVu Sans"/>
              </a:rPr>
              <a:t> will die of old age, our </a:t>
            </a:r>
            <a:r>
              <a:rPr b="0" i="1" lang="en-US" sz="1800" spc="-1" strike="noStrike" u="sng">
                <a:solidFill>
                  <a:srgbClr val="000000"/>
                </a:solidFill>
                <a:uFillTx/>
                <a:latin typeface="DejaVu Sans"/>
                <a:ea typeface="DejaVu Sans"/>
              </a:rPr>
              <a:t>children</a:t>
            </a:r>
            <a:r>
              <a:rPr b="0" i="1" lang="en-US" sz="1800" spc="-1" strike="noStrike">
                <a:solidFill>
                  <a:srgbClr val="000000"/>
                </a:solidFill>
                <a:latin typeface="DejaVu Sans"/>
                <a:ea typeface="DejaVu Sans"/>
              </a:rPr>
              <a:t> will die of climate change”</a:t>
            </a:r>
            <a:endParaRPr b="0" lang="en-US" sz="1800" spc="-1" strike="noStrike">
              <a:latin typeface="Arial"/>
            </a:endParaRPr>
          </a:p>
        </p:txBody>
      </p:sp>
      <p:sp>
        <p:nvSpPr>
          <p:cNvPr id="274" name="CustomShape 5"/>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75" name="CustomShape 6"/>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2 </a:t>
            </a:r>
            <a:endParaRPr b="0" lang="en-US" sz="2400" spc="-1" strike="noStrike">
              <a:latin typeface="Arial"/>
            </a:endParaRPr>
          </a:p>
        </p:txBody>
      </p:sp>
      <p:sp>
        <p:nvSpPr>
          <p:cNvPr id="105"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At which university do you study?</a:t>
            </a: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TU Clausthal</a:t>
            </a: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 Ostfalia</a:t>
            </a: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 Göttingen</a:t>
            </a: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 other / not a student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3 Key Challenges of the 21</a:t>
            </a:r>
            <a:r>
              <a:rPr b="1" lang="en-US" sz="2400" spc="-1" strike="noStrike" baseline="14000000">
                <a:solidFill>
                  <a:srgbClr val="000000"/>
                </a:solidFill>
                <a:latin typeface="DejaVu Sans"/>
                <a:ea typeface="DejaVu Sans"/>
              </a:rPr>
              <a:t>st</a:t>
            </a:r>
            <a:r>
              <a:rPr b="1" lang="en-US" sz="2400" spc="-1" strike="noStrike">
                <a:solidFill>
                  <a:srgbClr val="000000"/>
                </a:solidFill>
                <a:latin typeface="DejaVu Sans"/>
                <a:ea typeface="DejaVu Sans"/>
              </a:rPr>
              <a:t> Century</a:t>
            </a:r>
            <a:endParaRPr b="0" lang="en-US" sz="2400" spc="-1" strike="noStrike">
              <a:latin typeface="Arial"/>
            </a:endParaRPr>
          </a:p>
        </p:txBody>
      </p:sp>
      <p:sp>
        <p:nvSpPr>
          <p:cNvPr id="277"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Climate change / adaption to climate change</a:t>
            </a:r>
            <a:endParaRPr b="0" lang="en-US" sz="1800" spc="-1" strike="noStrike">
              <a:latin typeface="Arial"/>
            </a:endParaRPr>
          </a:p>
          <a:p>
            <a:pPr marL="195120" indent="-18576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Environmental pollution</a:t>
            </a:r>
            <a:endParaRPr b="0" lang="en-US" sz="1800" spc="-1" strike="noStrike">
              <a:latin typeface="Arial"/>
            </a:endParaRPr>
          </a:p>
          <a:p>
            <a:pPr marL="195120" indent="-18576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Dwindling non-renewable resources</a:t>
            </a:r>
            <a:endParaRPr b="0" lang="en-US" sz="1800" spc="-1" strike="noStrike">
              <a:latin typeface="Arial"/>
            </a:endParaRPr>
          </a:p>
        </p:txBody>
      </p:sp>
      <p:sp>
        <p:nvSpPr>
          <p:cNvPr id="278" name="CustomShape 3"/>
          <p:cNvSpPr/>
          <p:nvPr/>
        </p:nvSpPr>
        <p:spPr>
          <a:xfrm>
            <a:off x="4206240" y="721800"/>
            <a:ext cx="1089720" cy="3387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335520" y="4406760"/>
            <a:ext cx="10741680" cy="13507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Is this really still a Problem?</a:t>
            </a:r>
            <a:endParaRPr b="0" lang="en-US" sz="3000" spc="-1" strike="noStrike">
              <a:latin typeface="Arial"/>
            </a:endParaRPr>
          </a:p>
        </p:txBody>
      </p:sp>
      <p:sp>
        <p:nvSpPr>
          <p:cNvPr id="280" name="CustomShape 2"/>
          <p:cNvSpPr/>
          <p:nvPr/>
        </p:nvSpPr>
        <p:spPr>
          <a:xfrm>
            <a:off x="335520" y="2906640"/>
            <a:ext cx="10741680" cy="14886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43120" cy="493920"/>
          </a:xfrm>
          <a:prstGeom prst="rect">
            <a:avLst/>
          </a:prstGeom>
          <a:noFill/>
          <a:ln>
            <a:noFill/>
          </a:ln>
        </p:spPr>
        <p:style>
          <a:lnRef idx="0"/>
          <a:fillRef idx="0"/>
          <a:effectRef idx="0"/>
          <a:fontRef idx="minor"/>
        </p:style>
      </p:sp>
      <p:sp>
        <p:nvSpPr>
          <p:cNvPr id="282"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2600" spc="-1" strike="noStrike">
                <a:solidFill>
                  <a:srgbClr val="000000"/>
                </a:solidFill>
                <a:latin typeface="DejaVu Sans"/>
                <a:ea typeface="DejaVu Sans"/>
              </a:rPr>
              <a:t>Yes!</a:t>
            </a:r>
            <a:endParaRPr b="0" lang="en-US" sz="2600" spc="-1" strike="noStrike">
              <a:latin typeface="Arial"/>
            </a:endParaRPr>
          </a:p>
        </p:txBody>
      </p:sp>
      <p:sp>
        <p:nvSpPr>
          <p:cNvPr id="283" name="CustomShape 3"/>
          <p:cNvSpPr/>
          <p:nvPr/>
        </p:nvSpPr>
        <p:spPr>
          <a:xfrm>
            <a:off x="4206240" y="721800"/>
            <a:ext cx="1089720" cy="338760"/>
          </a:xfrm>
          <a:prstGeom prst="rect">
            <a:avLst/>
          </a:prstGeom>
          <a:noFill/>
          <a:ln>
            <a:noFill/>
          </a:ln>
        </p:spPr>
        <p:style>
          <a:lnRef idx="0"/>
          <a:fillRef idx="0"/>
          <a:effectRef idx="0"/>
          <a:fontRef idx="minor"/>
        </p:style>
      </p:sp>
      <p:sp>
        <p:nvSpPr>
          <p:cNvPr id="284" name="CustomShape 4"/>
          <p:cNvSpPr/>
          <p:nvPr/>
        </p:nvSpPr>
        <p:spPr>
          <a:xfrm>
            <a:off x="865800" y="2859480"/>
            <a:ext cx="9925920" cy="1877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85" name="CustomShape 5"/>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Is This Really Still a Problem?</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Is This Really Still a Problem?</a:t>
            </a:r>
            <a:endParaRPr b="0" lang="en-US" sz="2400" spc="-1" strike="noStrike">
              <a:latin typeface="Arial"/>
            </a:endParaRPr>
          </a:p>
        </p:txBody>
      </p:sp>
      <p:sp>
        <p:nvSpPr>
          <p:cNvPr id="287" name="CustomShape 2"/>
          <p:cNvSpPr/>
          <p:nvPr/>
        </p:nvSpPr>
        <p:spPr>
          <a:xfrm>
            <a:off x="263520" y="6036840"/>
            <a:ext cx="777780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Vauxford – https://commons.wikimedia.org/wiki/File:2018_Tesla_Model_S_75D.jpg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Marco Verch – https://www.flickr.com/photos/30478819@N08/51303997289/in/photostream/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 https://pxhere.com/en/photo/1081335 –</a:t>
            </a:r>
            <a:r>
              <a:rPr b="0" lang="en-US" sz="900" spc="-1" strike="noStrike" u="sng">
                <a:solidFill>
                  <a:srgbClr val="0000ff"/>
                </a:solidFill>
                <a:uFillTx/>
                <a:latin typeface="Roboto"/>
                <a:ea typeface="Roboto"/>
                <a:hlinkClick r:id="rId3"/>
              </a:rPr>
              <a:t> CC0 1.0.</a:t>
            </a:r>
            <a:endParaRPr b="0" lang="en-US" sz="900" spc="-1" strike="noStrike">
              <a:latin typeface="Arial"/>
            </a:endParaRPr>
          </a:p>
          <a:p>
            <a:pPr>
              <a:lnSpc>
                <a:spcPct val="100000"/>
              </a:lnSpc>
            </a:pPr>
            <a:r>
              <a:rPr b="0" lang="en-US" sz="900" spc="-1" strike="noStrike">
                <a:solidFill>
                  <a:srgbClr val="a6a6a6"/>
                </a:solidFill>
                <a:latin typeface="Roboto"/>
                <a:ea typeface="Roboto"/>
              </a:rPr>
              <a:t>4. epSos.de – https://commons.wikimedia.org/wiki/File:Colorful_Recycling_Containers_for_Trash.jpg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US" sz="900" spc="-1" strike="noStrike">
              <a:latin typeface="Arial"/>
            </a:endParaRPr>
          </a:p>
        </p:txBody>
      </p:sp>
      <p:sp>
        <p:nvSpPr>
          <p:cNvPr id="288" name="CustomShape 3"/>
          <p:cNvSpPr/>
          <p:nvPr/>
        </p:nvSpPr>
        <p:spPr>
          <a:xfrm>
            <a:off x="432720" y="1148040"/>
            <a:ext cx="10352160" cy="492840"/>
          </a:xfrm>
          <a:prstGeom prst="rect">
            <a:avLst/>
          </a:prstGeom>
          <a:noFill/>
          <a:ln>
            <a:noFill/>
          </a:ln>
        </p:spPr>
        <p:style>
          <a:lnRef idx="0"/>
          <a:fillRef idx="0"/>
          <a:effectRef idx="0"/>
          <a:fontRef idx="minor"/>
        </p:style>
      </p:sp>
      <p:pic>
        <p:nvPicPr>
          <p:cNvPr id="289" name="" descr=""/>
          <p:cNvPicPr/>
          <p:nvPr/>
        </p:nvPicPr>
        <p:blipFill>
          <a:blip r:embed="rId5"/>
          <a:stretch/>
        </p:blipFill>
        <p:spPr>
          <a:xfrm>
            <a:off x="432720" y="1264320"/>
            <a:ext cx="4501080" cy="2389320"/>
          </a:xfrm>
          <a:prstGeom prst="rect">
            <a:avLst/>
          </a:prstGeom>
          <a:ln>
            <a:noFill/>
          </a:ln>
        </p:spPr>
      </p:pic>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Is This Really Still a Problem?</a:t>
            </a:r>
            <a:endParaRPr b="0" lang="en-US" sz="2400" spc="-1" strike="noStrike">
              <a:latin typeface="Arial"/>
            </a:endParaRPr>
          </a:p>
        </p:txBody>
      </p:sp>
      <p:sp>
        <p:nvSpPr>
          <p:cNvPr id="291" name="CustomShape 2"/>
          <p:cNvSpPr/>
          <p:nvPr/>
        </p:nvSpPr>
        <p:spPr>
          <a:xfrm>
            <a:off x="263520" y="6036840"/>
            <a:ext cx="777780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Vauxford – https://commons.wikimedia.org/wiki/File:2018_Tesla_Model_S_75D.jpg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Marco Verch – https://www.flickr.com/photos/30478819@N08/51303997289/in/photostream/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 https://pxhere.com/en/photo/1081335 –</a:t>
            </a:r>
            <a:r>
              <a:rPr b="0" lang="en-US" sz="900" spc="-1" strike="noStrike" u="sng">
                <a:solidFill>
                  <a:srgbClr val="0000ff"/>
                </a:solidFill>
                <a:uFillTx/>
                <a:latin typeface="Roboto"/>
                <a:ea typeface="Roboto"/>
                <a:hlinkClick r:id="rId3"/>
              </a:rPr>
              <a:t> CC0 1.0.</a:t>
            </a:r>
            <a:endParaRPr b="0" lang="en-US" sz="900" spc="-1" strike="noStrike">
              <a:latin typeface="Arial"/>
            </a:endParaRPr>
          </a:p>
          <a:p>
            <a:pPr>
              <a:lnSpc>
                <a:spcPct val="100000"/>
              </a:lnSpc>
            </a:pPr>
            <a:r>
              <a:rPr b="0" lang="en-US" sz="900" spc="-1" strike="noStrike">
                <a:solidFill>
                  <a:srgbClr val="a6a6a6"/>
                </a:solidFill>
                <a:latin typeface="Roboto"/>
                <a:ea typeface="Roboto"/>
              </a:rPr>
              <a:t>4. epSos.de – https://commons.wikimedia.org/wiki/File:Colorful_Recycling_Containers_for_Trash.jpg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US" sz="900" spc="-1" strike="noStrike">
              <a:latin typeface="Arial"/>
            </a:endParaRPr>
          </a:p>
        </p:txBody>
      </p:sp>
      <p:sp>
        <p:nvSpPr>
          <p:cNvPr id="292" name="CustomShape 3"/>
          <p:cNvSpPr/>
          <p:nvPr/>
        </p:nvSpPr>
        <p:spPr>
          <a:xfrm>
            <a:off x="432720" y="1148040"/>
            <a:ext cx="10352160" cy="492840"/>
          </a:xfrm>
          <a:prstGeom prst="rect">
            <a:avLst/>
          </a:prstGeom>
          <a:noFill/>
          <a:ln>
            <a:noFill/>
          </a:ln>
        </p:spPr>
        <p:style>
          <a:lnRef idx="0"/>
          <a:fillRef idx="0"/>
          <a:effectRef idx="0"/>
          <a:fontRef idx="minor"/>
        </p:style>
      </p:sp>
      <p:pic>
        <p:nvPicPr>
          <p:cNvPr id="293" name="" descr=""/>
          <p:cNvPicPr/>
          <p:nvPr/>
        </p:nvPicPr>
        <p:blipFill>
          <a:blip r:embed="rId5"/>
          <a:stretch/>
        </p:blipFill>
        <p:spPr>
          <a:xfrm>
            <a:off x="432720" y="1264320"/>
            <a:ext cx="4501080" cy="2389320"/>
          </a:xfrm>
          <a:prstGeom prst="rect">
            <a:avLst/>
          </a:prstGeom>
          <a:ln>
            <a:noFill/>
          </a:ln>
        </p:spPr>
      </p:pic>
      <p:pic>
        <p:nvPicPr>
          <p:cNvPr id="294" name="" descr=""/>
          <p:cNvPicPr/>
          <p:nvPr/>
        </p:nvPicPr>
        <p:blipFill>
          <a:blip r:embed="rId6"/>
          <a:stretch/>
        </p:blipFill>
        <p:spPr>
          <a:xfrm>
            <a:off x="5585400" y="704520"/>
            <a:ext cx="4286160" cy="2857680"/>
          </a:xfrm>
          <a:prstGeom prst="rect">
            <a:avLst/>
          </a:prstGeom>
          <a:ln>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Is This Really Still a Problem?</a:t>
            </a:r>
            <a:endParaRPr b="0" lang="en-US" sz="2400" spc="-1" strike="noStrike">
              <a:latin typeface="Arial"/>
            </a:endParaRPr>
          </a:p>
        </p:txBody>
      </p:sp>
      <p:sp>
        <p:nvSpPr>
          <p:cNvPr id="296" name="CustomShape 2"/>
          <p:cNvSpPr/>
          <p:nvPr/>
        </p:nvSpPr>
        <p:spPr>
          <a:xfrm>
            <a:off x="263520" y="6036840"/>
            <a:ext cx="777780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Vauxford – https://commons.wikimedia.org/wiki/File:2018_Tesla_Model_S_75D.jpg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Marco Verch – https://www.flickr.com/photos/30478819@N08/51303997289/in/photostream/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 https://pxhere.com/en/photo/1081335 –</a:t>
            </a:r>
            <a:r>
              <a:rPr b="0" lang="en-US" sz="900" spc="-1" strike="noStrike" u="sng">
                <a:solidFill>
                  <a:srgbClr val="0000ff"/>
                </a:solidFill>
                <a:uFillTx/>
                <a:latin typeface="Roboto"/>
                <a:ea typeface="Roboto"/>
                <a:hlinkClick r:id="rId3"/>
              </a:rPr>
              <a:t> CC0 1.0.</a:t>
            </a:r>
            <a:endParaRPr b="0" lang="en-US" sz="900" spc="-1" strike="noStrike">
              <a:latin typeface="Arial"/>
            </a:endParaRPr>
          </a:p>
          <a:p>
            <a:pPr>
              <a:lnSpc>
                <a:spcPct val="100000"/>
              </a:lnSpc>
            </a:pPr>
            <a:r>
              <a:rPr b="0" lang="en-US" sz="900" spc="-1" strike="noStrike">
                <a:solidFill>
                  <a:srgbClr val="a6a6a6"/>
                </a:solidFill>
                <a:latin typeface="Roboto"/>
                <a:ea typeface="Roboto"/>
              </a:rPr>
              <a:t>4. epSos.de – https://commons.wikimedia.org/wiki/File:Colorful_Recycling_Containers_for_Trash.jpg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US" sz="900" spc="-1" strike="noStrike">
              <a:latin typeface="Arial"/>
            </a:endParaRPr>
          </a:p>
        </p:txBody>
      </p:sp>
      <p:sp>
        <p:nvSpPr>
          <p:cNvPr id="297" name="CustomShape 3"/>
          <p:cNvSpPr/>
          <p:nvPr/>
        </p:nvSpPr>
        <p:spPr>
          <a:xfrm>
            <a:off x="432720" y="1148040"/>
            <a:ext cx="10352160" cy="492840"/>
          </a:xfrm>
          <a:prstGeom prst="rect">
            <a:avLst/>
          </a:prstGeom>
          <a:noFill/>
          <a:ln>
            <a:noFill/>
          </a:ln>
        </p:spPr>
        <p:style>
          <a:lnRef idx="0"/>
          <a:fillRef idx="0"/>
          <a:effectRef idx="0"/>
          <a:fontRef idx="minor"/>
        </p:style>
      </p:sp>
      <p:pic>
        <p:nvPicPr>
          <p:cNvPr id="298" name="" descr=""/>
          <p:cNvPicPr/>
          <p:nvPr/>
        </p:nvPicPr>
        <p:blipFill>
          <a:blip r:embed="rId5"/>
          <a:stretch/>
        </p:blipFill>
        <p:spPr>
          <a:xfrm>
            <a:off x="432720" y="1264320"/>
            <a:ext cx="4501080" cy="2389320"/>
          </a:xfrm>
          <a:prstGeom prst="rect">
            <a:avLst/>
          </a:prstGeom>
          <a:ln>
            <a:noFill/>
          </a:ln>
        </p:spPr>
      </p:pic>
      <p:pic>
        <p:nvPicPr>
          <p:cNvPr id="299" name="" descr=""/>
          <p:cNvPicPr/>
          <p:nvPr/>
        </p:nvPicPr>
        <p:blipFill>
          <a:blip r:embed="rId6"/>
          <a:stretch/>
        </p:blipFill>
        <p:spPr>
          <a:xfrm>
            <a:off x="5585400" y="704520"/>
            <a:ext cx="4286160" cy="2857680"/>
          </a:xfrm>
          <a:prstGeom prst="rect">
            <a:avLst/>
          </a:prstGeom>
          <a:ln>
            <a:noFill/>
          </a:ln>
        </p:spPr>
      </p:pic>
      <p:pic>
        <p:nvPicPr>
          <p:cNvPr id="300" name="" descr=""/>
          <p:cNvPicPr/>
          <p:nvPr/>
        </p:nvPicPr>
        <p:blipFill>
          <a:blip r:embed="rId7"/>
          <a:stretch/>
        </p:blipFill>
        <p:spPr>
          <a:xfrm>
            <a:off x="424080" y="3749040"/>
            <a:ext cx="3961080" cy="2226600"/>
          </a:xfrm>
          <a:prstGeom prst="rect">
            <a:avLst/>
          </a:prstGeom>
          <a:ln>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Is This Really Still a Problem?</a:t>
            </a:r>
            <a:endParaRPr b="0" lang="en-US" sz="2400" spc="-1" strike="noStrike">
              <a:latin typeface="Arial"/>
            </a:endParaRPr>
          </a:p>
        </p:txBody>
      </p:sp>
      <p:sp>
        <p:nvSpPr>
          <p:cNvPr id="302" name="CustomShape 2"/>
          <p:cNvSpPr/>
          <p:nvPr/>
        </p:nvSpPr>
        <p:spPr>
          <a:xfrm>
            <a:off x="263520" y="6036840"/>
            <a:ext cx="777780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Vauxford – https://commons.wikimedia.org/wiki/File:2018_Tesla_Model_S_75D.jpg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Marco Verch – https://www.flickr.com/photos/30478819@N08/51303997289/in/photostream/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 https://pxhere.com/en/photo/1081335 –</a:t>
            </a:r>
            <a:r>
              <a:rPr b="0" lang="en-US" sz="900" spc="-1" strike="noStrike" u="sng">
                <a:solidFill>
                  <a:srgbClr val="0000ff"/>
                </a:solidFill>
                <a:uFillTx/>
                <a:latin typeface="Roboto"/>
                <a:ea typeface="Roboto"/>
                <a:hlinkClick r:id="rId3"/>
              </a:rPr>
              <a:t> CC0 1.0.</a:t>
            </a:r>
            <a:endParaRPr b="0" lang="en-US" sz="900" spc="-1" strike="noStrike">
              <a:latin typeface="Arial"/>
            </a:endParaRPr>
          </a:p>
          <a:p>
            <a:pPr>
              <a:lnSpc>
                <a:spcPct val="100000"/>
              </a:lnSpc>
            </a:pPr>
            <a:r>
              <a:rPr b="0" lang="en-US" sz="900" spc="-1" strike="noStrike">
                <a:solidFill>
                  <a:srgbClr val="a6a6a6"/>
                </a:solidFill>
                <a:latin typeface="Roboto"/>
                <a:ea typeface="Roboto"/>
              </a:rPr>
              <a:t>4. epSos.de – https://commons.wikimedia.org/wiki/File:Colorful_Recycling_Containers_for_Trash.jpg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US" sz="900" spc="-1" strike="noStrike">
              <a:latin typeface="Arial"/>
            </a:endParaRPr>
          </a:p>
        </p:txBody>
      </p:sp>
      <p:sp>
        <p:nvSpPr>
          <p:cNvPr id="303" name="CustomShape 3"/>
          <p:cNvSpPr/>
          <p:nvPr/>
        </p:nvSpPr>
        <p:spPr>
          <a:xfrm>
            <a:off x="432720" y="1148040"/>
            <a:ext cx="10352160" cy="492840"/>
          </a:xfrm>
          <a:prstGeom prst="rect">
            <a:avLst/>
          </a:prstGeom>
          <a:noFill/>
          <a:ln>
            <a:noFill/>
          </a:ln>
        </p:spPr>
        <p:style>
          <a:lnRef idx="0"/>
          <a:fillRef idx="0"/>
          <a:effectRef idx="0"/>
          <a:fontRef idx="minor"/>
        </p:style>
      </p:sp>
      <p:pic>
        <p:nvPicPr>
          <p:cNvPr id="304" name="" descr=""/>
          <p:cNvPicPr/>
          <p:nvPr/>
        </p:nvPicPr>
        <p:blipFill>
          <a:blip r:embed="rId5"/>
          <a:stretch/>
        </p:blipFill>
        <p:spPr>
          <a:xfrm>
            <a:off x="432720" y="1264320"/>
            <a:ext cx="4501080" cy="2389320"/>
          </a:xfrm>
          <a:prstGeom prst="rect">
            <a:avLst/>
          </a:prstGeom>
          <a:ln>
            <a:noFill/>
          </a:ln>
        </p:spPr>
      </p:pic>
      <p:pic>
        <p:nvPicPr>
          <p:cNvPr id="305" name="" descr=""/>
          <p:cNvPicPr/>
          <p:nvPr/>
        </p:nvPicPr>
        <p:blipFill>
          <a:blip r:embed="rId6"/>
          <a:stretch/>
        </p:blipFill>
        <p:spPr>
          <a:xfrm>
            <a:off x="5585400" y="704520"/>
            <a:ext cx="4286160" cy="2857680"/>
          </a:xfrm>
          <a:prstGeom prst="rect">
            <a:avLst/>
          </a:prstGeom>
          <a:ln>
            <a:noFill/>
          </a:ln>
        </p:spPr>
      </p:pic>
      <p:pic>
        <p:nvPicPr>
          <p:cNvPr id="306" name="" descr=""/>
          <p:cNvPicPr/>
          <p:nvPr/>
        </p:nvPicPr>
        <p:blipFill>
          <a:blip r:embed="rId7"/>
          <a:stretch/>
        </p:blipFill>
        <p:spPr>
          <a:xfrm>
            <a:off x="424080" y="3749040"/>
            <a:ext cx="3961080" cy="2226600"/>
          </a:xfrm>
          <a:prstGeom prst="rect">
            <a:avLst/>
          </a:prstGeom>
          <a:ln>
            <a:noFill/>
          </a:ln>
        </p:spPr>
      </p:pic>
      <p:pic>
        <p:nvPicPr>
          <p:cNvPr id="307" name="" descr=""/>
          <p:cNvPicPr/>
          <p:nvPr/>
        </p:nvPicPr>
        <p:blipFill>
          <a:blip r:embed="rId8"/>
          <a:stretch/>
        </p:blipFill>
        <p:spPr>
          <a:xfrm>
            <a:off x="6583680" y="4023360"/>
            <a:ext cx="3857760" cy="2373480"/>
          </a:xfrm>
          <a:prstGeom prst="rect">
            <a:avLst/>
          </a:prstGeom>
          <a:ln>
            <a:noFill/>
          </a:ln>
        </p:spPr>
      </p:pic>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There Is No Hope</a:t>
            </a:r>
            <a:endParaRPr b="0" lang="en-US" sz="2400" spc="-1" strike="noStrike">
              <a:latin typeface="Arial"/>
            </a:endParaRPr>
          </a:p>
        </p:txBody>
      </p:sp>
      <p:sp>
        <p:nvSpPr>
          <p:cNvPr id="309" name="CustomShape 2"/>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Arial"/>
                <a:ea typeface="DejaVu Sans"/>
              </a:rPr>
              <a:t>“</a:t>
            </a:r>
            <a:r>
              <a:rPr b="0" i="1" lang="en-US" sz="1800" spc="-1" strike="noStrike">
                <a:solidFill>
                  <a:srgbClr val="000000"/>
                </a:solidFill>
                <a:latin typeface="Arial"/>
                <a:ea typeface="DejaVu Sans"/>
              </a:rPr>
              <a:t>As a climate scientist, I am often asked to talk about hope. Particularly in the current political climate, audiences want to be told that everything will be all right in the end. […]</a:t>
            </a:r>
            <a:endParaRPr b="0" lang="en-US" sz="1800" spc="-1" strike="noStrike">
              <a:latin typeface="Arial"/>
            </a:endParaRPr>
          </a:p>
          <a:p>
            <a:pPr algn="ctr">
              <a:lnSpc>
                <a:spcPct val="100000"/>
              </a:lnSpc>
            </a:pPr>
            <a:r>
              <a:rPr b="0" i="1" lang="en-US" sz="1800" spc="-1" strike="noStrike">
                <a:solidFill>
                  <a:srgbClr val="000000"/>
                </a:solidFill>
                <a:latin typeface="Arial"/>
                <a:ea typeface="DejaVu Sans"/>
              </a:rPr>
              <a:t> </a:t>
            </a:r>
            <a:endParaRPr b="0" lang="en-US" sz="1800" spc="-1" strike="noStrike">
              <a:latin typeface="Arial"/>
            </a:endParaRPr>
          </a:p>
          <a:p>
            <a:pPr algn="ctr">
              <a:lnSpc>
                <a:spcPct val="100000"/>
              </a:lnSpc>
            </a:pPr>
            <a:r>
              <a:rPr b="0" i="1" lang="en-US" sz="1800" spc="-1" strike="noStrike">
                <a:solidFill>
                  <a:srgbClr val="000000"/>
                </a:solidFill>
                <a:latin typeface="Arial"/>
                <a:ea typeface="DejaVu Sans"/>
              </a:rPr>
              <a:t>Climate change is bleak, the organizers always say. Tell us a happy story. Give us hope. The problem is, I don’t have any. […]</a:t>
            </a: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r>
              <a:rPr b="0" i="1" lang="en-US" sz="1800" spc="-1" strike="noStrike">
                <a:solidFill>
                  <a:srgbClr val="000000"/>
                </a:solidFill>
                <a:latin typeface="Arial"/>
                <a:ea typeface="DejaVu Sans"/>
              </a:rPr>
              <a:t>We are inevitably sending our children to live on an unfamiliar planet.”</a:t>
            </a:r>
            <a:endParaRPr b="0" lang="en-US" sz="1800" spc="-1" strike="noStrike">
              <a:latin typeface="Arial"/>
            </a:endParaRPr>
          </a:p>
        </p:txBody>
      </p:sp>
      <p:sp>
        <p:nvSpPr>
          <p:cNvPr id="310" name="CustomShape 3"/>
          <p:cNvSpPr/>
          <p:nvPr/>
        </p:nvSpPr>
        <p:spPr>
          <a:xfrm>
            <a:off x="457200" y="2468880"/>
            <a:ext cx="10512000" cy="2650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11" name="CustomShape 4"/>
          <p:cNvSpPr/>
          <p:nvPr/>
        </p:nvSpPr>
        <p:spPr>
          <a:xfrm>
            <a:off x="263520" y="6411600"/>
            <a:ext cx="8970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Kate Marvel (2018) – We Need Courage, Not Hope, to Face Climate Change – https://onbeing.org/blog/kate-marvel-we-need-courage-not-hope-to-face-climate-change/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Need Courage</a:t>
            </a:r>
            <a:endParaRPr b="0" lang="en-US" sz="2400" spc="-1" strike="noStrike">
              <a:latin typeface="Arial"/>
            </a:endParaRPr>
          </a:p>
        </p:txBody>
      </p:sp>
      <p:sp>
        <p:nvSpPr>
          <p:cNvPr id="313" name="CustomShape 2"/>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Arial"/>
                <a:ea typeface="DejaVu Sans"/>
              </a:rPr>
              <a:t>“</a:t>
            </a:r>
            <a:r>
              <a:rPr b="0" i="1" lang="en-US" sz="1800" spc="-1" strike="noStrike">
                <a:solidFill>
                  <a:srgbClr val="000000"/>
                </a:solidFill>
                <a:latin typeface="Arial"/>
                <a:ea typeface="DejaVu Sans"/>
              </a:rPr>
              <a:t>But the opposite of hope is not despair. It is grief. Even while resolving to limit the damage, we can mourn. And here, the sheer scale of the problem provides a perverse comfort: we are in this together. The swiftness of the change, its scale and inevitability, binds us into one, broken hearts trapped together under a warming atmosphere.</a:t>
            </a: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r>
              <a:rPr b="0" i="1" lang="en-US" sz="1800" spc="-1" strike="noStrike">
                <a:solidFill>
                  <a:srgbClr val="ffffff"/>
                </a:solidFill>
                <a:latin typeface="Arial"/>
                <a:ea typeface="DejaVu Sans"/>
              </a:rPr>
              <a:t>We need courage, not hope. Grief, after all, is the cost of being alive. [...] Courage is the resolve to do well without the assurance of a happy ending.”</a:t>
            </a:r>
            <a:endParaRPr b="0" lang="en-US" sz="1800" spc="-1" strike="noStrike">
              <a:latin typeface="Arial"/>
            </a:endParaRPr>
          </a:p>
        </p:txBody>
      </p:sp>
      <p:sp>
        <p:nvSpPr>
          <p:cNvPr id="314" name="CustomShape 3"/>
          <p:cNvSpPr/>
          <p:nvPr/>
        </p:nvSpPr>
        <p:spPr>
          <a:xfrm>
            <a:off x="457200" y="2468880"/>
            <a:ext cx="10512000" cy="2650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15" name="CustomShape 4"/>
          <p:cNvSpPr/>
          <p:nvPr/>
        </p:nvSpPr>
        <p:spPr>
          <a:xfrm>
            <a:off x="263520" y="6411600"/>
            <a:ext cx="8970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Kate Marvel (2018) – We Need Courage, Not Hope, to Face Climate Change – https://onbeing.org/blog/kate-marvel-we-need-courage-not-hope-to-face-climate-change/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Need Courage</a:t>
            </a:r>
            <a:endParaRPr b="0" lang="en-US" sz="2400" spc="-1" strike="noStrike">
              <a:latin typeface="Arial"/>
            </a:endParaRPr>
          </a:p>
        </p:txBody>
      </p:sp>
      <p:sp>
        <p:nvSpPr>
          <p:cNvPr id="317" name="CustomShape 2"/>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Arial"/>
                <a:ea typeface="DejaVu Sans"/>
              </a:rPr>
              <a:t>“</a:t>
            </a:r>
            <a:r>
              <a:rPr b="0" i="1" lang="en-US" sz="1800" spc="-1" strike="noStrike">
                <a:solidFill>
                  <a:srgbClr val="000000"/>
                </a:solidFill>
                <a:latin typeface="Arial"/>
                <a:ea typeface="DejaVu Sans"/>
              </a:rPr>
              <a:t>But the opposite of hope is not despair. It is grief. Even while resolving to limit the damage, we can mourn. And here, the sheer scale of the problem provides a perverse comfort: we are in this together. The swiftness of the change, its scale and inevitability, binds us into one, broken hearts trapped together under a warming atmosphere.</a:t>
            </a: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r>
              <a:rPr b="0" i="1" lang="en-US" sz="1800" spc="-1" strike="noStrike">
                <a:solidFill>
                  <a:srgbClr val="000000"/>
                </a:solidFill>
                <a:latin typeface="Arial"/>
                <a:ea typeface="DejaVu Sans"/>
              </a:rPr>
              <a:t>We need courage, not hope. Grief, after all, is the cost of being alive. [...] Courage is the resolve to do well without the assurance of a happy ending.”</a:t>
            </a:r>
            <a:endParaRPr b="0" lang="en-US" sz="1800" spc="-1" strike="noStrike">
              <a:latin typeface="Arial"/>
            </a:endParaRPr>
          </a:p>
        </p:txBody>
      </p:sp>
      <p:sp>
        <p:nvSpPr>
          <p:cNvPr id="318" name="CustomShape 3"/>
          <p:cNvSpPr/>
          <p:nvPr/>
        </p:nvSpPr>
        <p:spPr>
          <a:xfrm>
            <a:off x="457200" y="2468880"/>
            <a:ext cx="10512000" cy="2650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19" name="CustomShape 4"/>
          <p:cNvSpPr/>
          <p:nvPr/>
        </p:nvSpPr>
        <p:spPr>
          <a:xfrm>
            <a:off x="263520" y="6411600"/>
            <a:ext cx="8970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Kate Marvel (2018) – We Need Courage, Not Hope, to Face Climate Change – https://onbeing.org/blog/kate-marvel-we-need-courage-not-hope-to-face-climate-change/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3 </a:t>
            </a:r>
            <a:endParaRPr b="0" lang="en-US" sz="2400" spc="-1" strike="noStrike">
              <a:latin typeface="Arial"/>
            </a:endParaRPr>
          </a:p>
        </p:txBody>
      </p:sp>
      <p:sp>
        <p:nvSpPr>
          <p:cNvPr id="107"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do you study? </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Type your response in the poll field.</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42760" cy="4935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7 </a:t>
            </a:r>
            <a:endParaRPr b="0" lang="en-US" sz="2400" spc="-1" strike="noStrike">
              <a:latin typeface="Arial"/>
            </a:endParaRPr>
          </a:p>
        </p:txBody>
      </p:sp>
      <p:sp>
        <p:nvSpPr>
          <p:cNvPr id="321" name="CustomShape 2"/>
          <p:cNvSpPr/>
          <p:nvPr/>
        </p:nvSpPr>
        <p:spPr>
          <a:xfrm>
            <a:off x="335520" y="1268280"/>
            <a:ext cx="10742760" cy="50302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percentage of the population needs to be participate in peaceful protest/civil disobedience for political change, i.e., saving our planet?</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Type your response in the poll field.</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According to Prof. Erica Chenoweth 3.5% </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Based on studying 323 violent and non-violent protests that occurred between 1900 and 2006 worldwide).</a:t>
            </a:r>
            <a:r>
              <a:rPr b="0" lang="en-US" sz="1800" spc="-1" strike="noStrike">
                <a:solidFill>
                  <a:srgbClr val="000000"/>
                </a:solidFill>
                <a:latin typeface="DejaVu Sans"/>
                <a:ea typeface="DejaVu Sans"/>
              </a:rPr>
              <a:t>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335520" y="764640"/>
            <a:ext cx="10742760" cy="4935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7 </a:t>
            </a:r>
            <a:endParaRPr b="0" lang="en-US" sz="2400" spc="-1" strike="noStrike">
              <a:latin typeface="Arial"/>
            </a:endParaRPr>
          </a:p>
        </p:txBody>
      </p:sp>
      <p:sp>
        <p:nvSpPr>
          <p:cNvPr id="323" name="CustomShape 2"/>
          <p:cNvSpPr/>
          <p:nvPr/>
        </p:nvSpPr>
        <p:spPr>
          <a:xfrm>
            <a:off x="335520" y="1268280"/>
            <a:ext cx="10742760" cy="50302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percentage of the population needs to be participate in peaceful protest/civil disobedience for political change, i.e., saving our planet?</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Type your response in the poll field.</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According to Prof. Erica Chenoweth 3.5% </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Based on studying 323 violent and non-violent protests that occurred between 1900 and 2006 worldwide). </a:t>
            </a:r>
            <a:endParaRPr b="0" lang="en-US" sz="1800" spc="-1" strike="noStrike">
              <a:latin typeface="Arial"/>
            </a:endParaRPr>
          </a:p>
        </p:txBody>
      </p:sp>
      <p:sp>
        <p:nvSpPr>
          <p:cNvPr id="324" name="CustomShape 3"/>
          <p:cNvSpPr/>
          <p:nvPr/>
        </p:nvSpPr>
        <p:spPr>
          <a:xfrm>
            <a:off x="263520" y="6411600"/>
            <a:ext cx="8970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https://www.ericachenoweth.com/research</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Basic Law for the Federal Republic of Germany</a:t>
            </a:r>
            <a:endParaRPr b="0" lang="en-US" sz="2400" spc="-1" strike="noStrike">
              <a:latin typeface="Arial"/>
            </a:endParaRPr>
          </a:p>
          <a:p>
            <a:pPr>
              <a:lnSpc>
                <a:spcPct val="100000"/>
              </a:lnSpc>
            </a:pPr>
            <a:endParaRPr b="0" lang="en-US" sz="2400" spc="-1" strike="noStrike">
              <a:latin typeface="Arial"/>
            </a:endParaRPr>
          </a:p>
        </p:txBody>
      </p:sp>
      <p:sp>
        <p:nvSpPr>
          <p:cNvPr id="326" name="CustomShape 2"/>
          <p:cNvSpPr/>
          <p:nvPr/>
        </p:nvSpPr>
        <p:spPr>
          <a:xfrm>
            <a:off x="436320" y="124308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Article 20a – Protection of the natural foundations of life and animals </a:t>
            </a:r>
            <a:endParaRPr b="0" lang="en-US" sz="2200" spc="-1" strike="noStrike">
              <a:latin typeface="Arial"/>
            </a:endParaRPr>
          </a:p>
        </p:txBody>
      </p:sp>
      <p:sp>
        <p:nvSpPr>
          <p:cNvPr id="327" name="CustomShape 3"/>
          <p:cNvSpPr/>
          <p:nvPr/>
        </p:nvSpPr>
        <p:spPr>
          <a:xfrm>
            <a:off x="342360" y="1268640"/>
            <a:ext cx="1063368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Mindful also of its responsibility towards future generations, the state shall protect the natural foundations of life and animals by legislation and, in accordance with law and justice, by executive and judicial action, all within the framework of the constitutional order.”</a:t>
            </a: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German: “Der Staat schützt auch in Verantwortung für die künftigen Generationen die natürlichen Lebensgrundlagen und die Tiere im Rahmen der verfassungsmäßigen Ordnung durch die Gesetzgebung und nach Maßgabe von Gesetz und Recht durch die vollziehende Gewalt und die Rechtsprechung.”</a:t>
            </a:r>
            <a:endParaRPr b="0" lang="en-US" sz="1800" spc="-1" strike="noStrike">
              <a:latin typeface="Arial"/>
            </a:endParaRPr>
          </a:p>
        </p:txBody>
      </p:sp>
      <p:sp>
        <p:nvSpPr>
          <p:cNvPr id="328" name="CustomShape 4"/>
          <p:cNvSpPr/>
          <p:nvPr/>
        </p:nvSpPr>
        <p:spPr>
          <a:xfrm>
            <a:off x="372600" y="2469240"/>
            <a:ext cx="10603440" cy="2650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29" name="CustomShape 5"/>
          <p:cNvSpPr/>
          <p:nvPr/>
        </p:nvSpPr>
        <p:spPr>
          <a:xfrm>
            <a:off x="270360" y="6411960"/>
            <a:ext cx="8970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https://www.gesetze-im-internet.de/englisch_gg/englisch_gg.html#p0116</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CustomShape 1"/>
          <p:cNvSpPr/>
          <p:nvPr/>
        </p:nvSpPr>
        <p:spPr>
          <a:xfrm>
            <a:off x="335520" y="4406760"/>
            <a:ext cx="10741680" cy="13507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What is this course all About?</a:t>
            </a:r>
            <a:endParaRPr b="0" lang="en-US" sz="3000" spc="-1" strike="noStrike">
              <a:latin typeface="Arial"/>
            </a:endParaRPr>
          </a:p>
        </p:txBody>
      </p:sp>
      <p:sp>
        <p:nvSpPr>
          <p:cNvPr id="331" name="CustomShape 2"/>
          <p:cNvSpPr/>
          <p:nvPr/>
        </p:nvSpPr>
        <p:spPr>
          <a:xfrm>
            <a:off x="335520" y="2906640"/>
            <a:ext cx="10741680" cy="14886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3 Key Challenges of the 21</a:t>
            </a:r>
            <a:r>
              <a:rPr b="1" lang="en-US" sz="2400" spc="-1" strike="noStrike" baseline="14000000">
                <a:solidFill>
                  <a:srgbClr val="000000"/>
                </a:solidFill>
                <a:latin typeface="DejaVu Sans"/>
                <a:ea typeface="DejaVu Sans"/>
              </a:rPr>
              <a:t>st</a:t>
            </a:r>
            <a:r>
              <a:rPr b="1" lang="en-US" sz="2400" spc="-1" strike="noStrike">
                <a:solidFill>
                  <a:srgbClr val="000000"/>
                </a:solidFill>
                <a:latin typeface="DejaVu Sans"/>
                <a:ea typeface="DejaVu Sans"/>
              </a:rPr>
              <a:t> Century</a:t>
            </a:r>
            <a:endParaRPr b="0" lang="en-US" sz="2400" spc="-1" strike="noStrike">
              <a:latin typeface="Arial"/>
            </a:endParaRPr>
          </a:p>
        </p:txBody>
      </p:sp>
      <p:sp>
        <p:nvSpPr>
          <p:cNvPr id="333"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Climate change / aadaption to climate change</a:t>
            </a:r>
            <a:endParaRPr b="0" lang="en-US" sz="1800" spc="-1" strike="noStrike">
              <a:latin typeface="Arial"/>
            </a:endParaRPr>
          </a:p>
          <a:p>
            <a:pPr marL="195120" indent="-18576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Environmental pollution</a:t>
            </a:r>
            <a:endParaRPr b="0" lang="en-US" sz="1800" spc="-1" strike="noStrike">
              <a:latin typeface="Arial"/>
            </a:endParaRPr>
          </a:p>
          <a:p>
            <a:pPr marL="195120" indent="-18576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Dwindling non-renewable resources</a:t>
            </a:r>
            <a:endParaRPr b="0" lang="en-US" sz="1800" spc="-1" strike="noStrike">
              <a:latin typeface="Arial"/>
            </a:endParaRPr>
          </a:p>
        </p:txBody>
      </p:sp>
      <p:sp>
        <p:nvSpPr>
          <p:cNvPr id="334" name="CustomShape 3"/>
          <p:cNvSpPr/>
          <p:nvPr/>
        </p:nvSpPr>
        <p:spPr>
          <a:xfrm>
            <a:off x="4206240" y="721800"/>
            <a:ext cx="1089720" cy="3387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Is This Course All About?</a:t>
            </a:r>
            <a:endParaRPr b="0" lang="en-US" sz="2400" spc="-1" strike="noStrike">
              <a:latin typeface="Arial"/>
            </a:endParaRPr>
          </a:p>
        </p:txBody>
      </p:sp>
      <p:sp>
        <p:nvSpPr>
          <p:cNvPr id="336" name="CustomShape 2"/>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a Nutshell</a:t>
            </a:r>
            <a:endParaRPr b="0" lang="en-US" sz="2200" spc="-1" strike="noStrike">
              <a:latin typeface="Arial"/>
            </a:endParaRPr>
          </a:p>
        </p:txBody>
      </p:sp>
      <p:sp>
        <p:nvSpPr>
          <p:cNvPr id="337" name="CustomShape 3"/>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Arial"/>
                <a:ea typeface="DejaVu Sans"/>
              </a:rPr>
              <a:t>This course is supposed to enable </a:t>
            </a:r>
            <a:r>
              <a:rPr b="1" i="1" lang="en-US" sz="1800" spc="-1" strike="noStrike">
                <a:solidFill>
                  <a:srgbClr val="000000"/>
                </a:solidFill>
                <a:latin typeface="Arial"/>
                <a:ea typeface="DejaVu Sans"/>
              </a:rPr>
              <a:t>YOU</a:t>
            </a:r>
            <a:r>
              <a:rPr b="0" i="1" lang="en-US" sz="1800" spc="-1" strike="noStrike">
                <a:solidFill>
                  <a:srgbClr val="000000"/>
                </a:solidFill>
                <a:latin typeface="Arial"/>
                <a:ea typeface="DejaVu Sans"/>
              </a:rPr>
              <a:t> to create a sustainable future for all of us and future generations.</a:t>
            </a:r>
            <a:endParaRPr b="0" lang="en-US" sz="1800" spc="-1" strike="noStrike">
              <a:latin typeface="Arial"/>
            </a:endParaRPr>
          </a:p>
        </p:txBody>
      </p:sp>
      <p:sp>
        <p:nvSpPr>
          <p:cNvPr id="338" name="CustomShape 4"/>
          <p:cNvSpPr/>
          <p:nvPr/>
        </p:nvSpPr>
        <p:spPr>
          <a:xfrm>
            <a:off x="866160" y="2859840"/>
            <a:ext cx="9925920" cy="1877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Is This Course All About?</a:t>
            </a:r>
            <a:endParaRPr b="0" lang="en-US" sz="2400" spc="-1" strike="noStrike">
              <a:latin typeface="Arial"/>
            </a:endParaRPr>
          </a:p>
        </p:txBody>
      </p:sp>
      <p:sp>
        <p:nvSpPr>
          <p:cNvPr id="340" name="CustomShape 2"/>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Gaining an understanding of causes, dimensions, and the characterization of the 3 key challenge of the 21</a:t>
            </a:r>
            <a:r>
              <a:rPr b="0" lang="en-US" sz="1800" spc="-1" strike="noStrike" baseline="14000000">
                <a:solidFill>
                  <a:srgbClr val="000000"/>
                </a:solidFill>
                <a:latin typeface="DejaVu Sans"/>
                <a:ea typeface="DejaVu Sans"/>
              </a:rPr>
              <a:t>st</a:t>
            </a:r>
            <a:r>
              <a:rPr b="0" lang="en-US" sz="1800" spc="-1" strike="noStrike">
                <a:solidFill>
                  <a:srgbClr val="000000"/>
                </a:solidFill>
                <a:latin typeface="DejaVu Sans"/>
                <a:ea typeface="DejaVu Sans"/>
              </a:rPr>
              <a:t> century</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Climate change / adaption to climate change</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Environmental pollution</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Dwindling non-renewable resources</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Critically assess available solutions</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Act before it is to late</a:t>
            </a:r>
            <a:endParaRPr b="0" lang="en-US" sz="1800" spc="-1" strike="noStrike">
              <a:latin typeface="Arial"/>
            </a:endParaRPr>
          </a:p>
        </p:txBody>
      </p:sp>
      <p:sp>
        <p:nvSpPr>
          <p:cNvPr id="341" name="CustomShape 3"/>
          <p:cNvSpPr/>
          <p:nvPr/>
        </p:nvSpPr>
        <p:spPr>
          <a:xfrm>
            <a:off x="432720" y="1148040"/>
            <a:ext cx="10352160" cy="4928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CustomShape 1"/>
          <p:cNvSpPr/>
          <p:nvPr/>
        </p:nvSpPr>
        <p:spPr>
          <a:xfrm>
            <a:off x="335520" y="764640"/>
            <a:ext cx="10747080" cy="497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Is This Course All About?</a:t>
            </a:r>
            <a:endParaRPr b="0" lang="en-US" sz="2400" spc="-1" strike="noStrike">
              <a:latin typeface="Arial"/>
            </a:endParaRPr>
          </a:p>
        </p:txBody>
      </p:sp>
      <p:sp>
        <p:nvSpPr>
          <p:cNvPr id="343" name="CustomShape 2"/>
          <p:cNvSpPr/>
          <p:nvPr/>
        </p:nvSpPr>
        <p:spPr>
          <a:xfrm>
            <a:off x="263520" y="6411600"/>
            <a:ext cx="647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https://www.tu-clausthal.de/en/university/about-us</a:t>
            </a:r>
            <a:endParaRPr b="0" lang="en-US" sz="900" spc="-1" strike="noStrike">
              <a:latin typeface="Arial"/>
            </a:endParaRPr>
          </a:p>
        </p:txBody>
      </p:sp>
      <p:pic>
        <p:nvPicPr>
          <p:cNvPr id="344" name="Grafik 2_1" descr=""/>
          <p:cNvPicPr/>
          <p:nvPr/>
        </p:nvPicPr>
        <p:blipFill>
          <a:blip r:embed="rId1"/>
          <a:stretch/>
        </p:blipFill>
        <p:spPr>
          <a:xfrm>
            <a:off x="417240" y="1726200"/>
            <a:ext cx="5672880" cy="4398840"/>
          </a:xfrm>
          <a:prstGeom prst="rect">
            <a:avLst/>
          </a:prstGeom>
          <a:ln>
            <a:noFill/>
          </a:ln>
        </p:spPr>
      </p:pic>
      <p:pic>
        <p:nvPicPr>
          <p:cNvPr id="345" name="Grafik 7_1" descr=""/>
          <p:cNvPicPr/>
          <p:nvPr/>
        </p:nvPicPr>
        <p:blipFill>
          <a:blip r:embed="rId2"/>
          <a:stretch/>
        </p:blipFill>
        <p:spPr>
          <a:xfrm>
            <a:off x="6521400" y="1697040"/>
            <a:ext cx="3992760" cy="4713120"/>
          </a:xfrm>
          <a:prstGeom prst="rect">
            <a:avLst/>
          </a:prstGeom>
          <a:ln>
            <a:noFill/>
          </a:ln>
        </p:spPr>
      </p:pic>
      <p:sp>
        <p:nvSpPr>
          <p:cNvPr id="346" name="CustomShape 3"/>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Clausthal University of Technology – Research Profile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7"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This Course Is Not</a:t>
            </a:r>
            <a:endParaRPr b="0" lang="en-US" sz="2400" spc="-1" strike="noStrike">
              <a:latin typeface="Arial"/>
            </a:endParaRPr>
          </a:p>
        </p:txBody>
      </p:sp>
      <p:sp>
        <p:nvSpPr>
          <p:cNvPr id="348" name="CustomShape 2"/>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marL="216000" indent="-214560">
              <a:lnSpc>
                <a:spcPct val="100000"/>
              </a:lnSpc>
              <a:buClr>
                <a:srgbClr val="008c4f"/>
              </a:buClr>
              <a:buSzPct val="45000"/>
              <a:buFont typeface="OpenSymbol"/>
              <a:buChar char="■"/>
            </a:pPr>
            <a:r>
              <a:rPr b="0" lang="en-US" sz="1800" spc="-1" strike="noStrike">
                <a:solidFill>
                  <a:srgbClr val="000000"/>
                </a:solidFill>
                <a:latin typeface="DejaVu Sans"/>
                <a:ea typeface="DejaVu Sans"/>
              </a:rPr>
              <a:t>A comforting fairy tale of:</a:t>
            </a:r>
            <a:endParaRPr b="0" lang="en-US" sz="1800" spc="-1" strike="noStrike">
              <a:latin typeface="Arial"/>
            </a:endParaRPr>
          </a:p>
          <a:p>
            <a:pPr lvl="1" marL="432000" indent="-214560">
              <a:lnSpc>
                <a:spcPct val="100000"/>
              </a:lnSpc>
              <a:buClr>
                <a:srgbClr val="008c4f"/>
              </a:buClr>
              <a:buSzPct val="45000"/>
              <a:buFont typeface="OpenSymbol"/>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Everything will be fine”</a:t>
            </a:r>
            <a:endParaRPr b="0" lang="en-US" sz="1800" spc="-1" strike="noStrike">
              <a:latin typeface="Arial"/>
            </a:endParaRPr>
          </a:p>
          <a:p>
            <a:pPr lvl="1" marL="432000" indent="-214560">
              <a:lnSpc>
                <a:spcPct val="100000"/>
              </a:lnSpc>
              <a:buClr>
                <a:srgbClr val="008c4f"/>
              </a:buClr>
              <a:buSzPct val="45000"/>
              <a:buFont typeface="OpenSymbol"/>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Business as usual is sufficient”</a:t>
            </a:r>
            <a:endParaRPr b="0" lang="en-US" sz="1800" spc="-1" strike="noStrike">
              <a:latin typeface="Arial"/>
            </a:endParaRPr>
          </a:p>
          <a:p>
            <a:pPr lvl="1" marL="432000" indent="-214560">
              <a:lnSpc>
                <a:spcPct val="100000"/>
              </a:lnSpc>
              <a:buClr>
                <a:srgbClr val="008c4f"/>
              </a:buClr>
              <a:buSzPct val="45000"/>
              <a:buFont typeface="OpenSymbol"/>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Just make this minor change to your daily lifestyle and recycle plastic bags”</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soothing high-definition TikTok video</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place to discuss whether climate change is “</a:t>
            </a:r>
            <a:r>
              <a:rPr b="0" i="1" lang="en-US" sz="1800" spc="-1" strike="noStrike">
                <a:solidFill>
                  <a:srgbClr val="000000"/>
                </a:solidFill>
                <a:latin typeface="DejaVu Sans"/>
                <a:ea typeface="DejaVu Sans"/>
              </a:rPr>
              <a:t>real</a:t>
            </a:r>
            <a:r>
              <a:rPr b="0" lang="en-US" sz="1800" spc="-1" strike="noStrike">
                <a:solidFill>
                  <a:srgbClr val="000000"/>
                </a:solidFill>
                <a:latin typeface="DejaVu Sans"/>
                <a:ea typeface="DejaVu Sans"/>
              </a:rPr>
              <a:t>”</a:t>
            </a:r>
            <a:endParaRPr b="0" lang="en-US" sz="1800" spc="-1" strike="noStrike">
              <a:latin typeface="Arial"/>
            </a:endParaRPr>
          </a:p>
        </p:txBody>
      </p:sp>
      <p:sp>
        <p:nvSpPr>
          <p:cNvPr id="349" name="CustomShape 3"/>
          <p:cNvSpPr/>
          <p:nvPr/>
        </p:nvSpPr>
        <p:spPr>
          <a:xfrm>
            <a:off x="432720" y="1148040"/>
            <a:ext cx="10352160" cy="4928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Is This Course All About?</a:t>
            </a:r>
            <a:endParaRPr b="0" lang="en-US" sz="2400" spc="-1" strike="noStrike">
              <a:latin typeface="Arial"/>
            </a:endParaRPr>
          </a:p>
        </p:txBody>
      </p:sp>
      <p:sp>
        <p:nvSpPr>
          <p:cNvPr id="351" name="CustomShape 2"/>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Strategy is “turning resources you have into the power you need to get what you want </a:t>
            </a: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your goal. </a:t>
            </a:r>
            <a:r>
              <a:rPr b="0" lang="en-US" sz="1800" spc="-1" strike="noStrike">
                <a:solidFill>
                  <a:srgbClr val="000000"/>
                </a:solidFill>
                <a:latin typeface="DejaVu Sans"/>
                <a:ea typeface="DejaVu Sans"/>
              </a:rPr>
              <a:t>[Marshall Ganz]</a:t>
            </a:r>
            <a:endParaRPr b="0" lang="en-US" sz="1800" spc="-1" strike="noStrike">
              <a:latin typeface="Arial"/>
            </a:endParaRPr>
          </a:p>
          <a:p>
            <a:pPr algn="ct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u="sng">
                <a:solidFill>
                  <a:srgbClr val="ffffff"/>
                </a:solidFill>
                <a:uFillTx/>
                <a:latin typeface="DejaVu Sans"/>
                <a:ea typeface="DejaVu Sans"/>
              </a:rPr>
              <a:t>Strategic Goal (what you want):</a:t>
            </a:r>
            <a:r>
              <a:rPr b="0" lang="en-US" sz="1800" spc="-1" strike="noStrike">
                <a:solidFill>
                  <a:srgbClr val="ffffff"/>
                </a:solidFill>
                <a:latin typeface="DejaVu Sans"/>
                <a:ea typeface="DejaVu Sans"/>
              </a:rPr>
              <a:t> The goal is a clear, measurable point that allows you to know if you’ve won or lost, and that meets the challenge your constituency faces.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u="sng">
                <a:solidFill>
                  <a:srgbClr val="ffffff"/>
                </a:solidFill>
                <a:uFillTx/>
                <a:latin typeface="DejaVu Sans"/>
                <a:ea typeface="DejaVu Sans"/>
              </a:rPr>
              <a:t>Power (what you need):</a:t>
            </a:r>
            <a:r>
              <a:rPr b="0" lang="en-US" sz="1800" spc="-1" strike="noStrike">
                <a:solidFill>
                  <a:srgbClr val="ffffff"/>
                </a:solidFill>
                <a:latin typeface="DejaVu Sans"/>
                <a:ea typeface="DejaVu Sans"/>
              </a:rPr>
              <a:t> tactics through which you can turn your resources into the capacity you need to achieve your goal.</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u="sng">
                <a:solidFill>
                  <a:srgbClr val="ffffff"/>
                </a:solidFill>
                <a:uFillTx/>
                <a:latin typeface="DejaVu Sans"/>
                <a:ea typeface="DejaVu Sans"/>
              </a:rPr>
              <a:t>Resources (what your constituency has):</a:t>
            </a:r>
            <a:r>
              <a:rPr b="0" lang="en-US" sz="1800" spc="-1" strike="noStrike">
                <a:solidFill>
                  <a:srgbClr val="ffffff"/>
                </a:solidFill>
                <a:latin typeface="DejaVu Sans"/>
                <a:ea typeface="DejaVu Sans"/>
              </a:rPr>
              <a:t> time, money, skills, relationships, etc.</a:t>
            </a:r>
            <a:endParaRPr b="0" lang="en-US" sz="1800" spc="-1" strike="noStrike">
              <a:latin typeface="Arial"/>
            </a:endParaRPr>
          </a:p>
        </p:txBody>
      </p:sp>
      <p:sp>
        <p:nvSpPr>
          <p:cNvPr id="352" name="CustomShape 3"/>
          <p:cNvSpPr/>
          <p:nvPr/>
        </p:nvSpPr>
        <p:spPr>
          <a:xfrm>
            <a:off x="432720" y="1148040"/>
            <a:ext cx="10352160" cy="492840"/>
          </a:xfrm>
          <a:prstGeom prst="rect">
            <a:avLst/>
          </a:prstGeom>
          <a:noFill/>
          <a:ln>
            <a:noFill/>
          </a:ln>
        </p:spPr>
        <p:style>
          <a:lnRef idx="0"/>
          <a:fillRef idx="0"/>
          <a:effectRef idx="0"/>
          <a:fontRef idx="minor"/>
        </p:style>
      </p:sp>
      <p:sp>
        <p:nvSpPr>
          <p:cNvPr id="353" name="CustomShape 4"/>
          <p:cNvSpPr/>
          <p:nvPr/>
        </p:nvSpPr>
        <p:spPr>
          <a:xfrm>
            <a:off x="405360" y="1920240"/>
            <a:ext cx="10563840" cy="1095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54" name="CustomShape 5"/>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Strategy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4 </a:t>
            </a:r>
            <a:endParaRPr b="0" lang="en-US" sz="2400" spc="-1" strike="noStrike">
              <a:latin typeface="Arial"/>
            </a:endParaRPr>
          </a:p>
        </p:txBody>
      </p:sp>
      <p:sp>
        <p:nvSpPr>
          <p:cNvPr id="109"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Do you think that the current actions taken to address climate change and environmental pollution are sufficient and appropriate to ensure a future for you and your children?</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a:t>
            </a: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a:t>
            </a: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sure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Is This Course All About?</a:t>
            </a:r>
            <a:endParaRPr b="0" lang="en-US" sz="2400" spc="-1" strike="noStrike">
              <a:latin typeface="Arial"/>
            </a:endParaRPr>
          </a:p>
        </p:txBody>
      </p:sp>
      <p:sp>
        <p:nvSpPr>
          <p:cNvPr id="356" name="CustomShape 2"/>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Strategy is “turning resources you have into the power you need to get what you want </a:t>
            </a: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your goal. </a:t>
            </a:r>
            <a:r>
              <a:rPr b="0" lang="en-US" sz="1800" spc="-1" strike="noStrike">
                <a:solidFill>
                  <a:srgbClr val="000000"/>
                </a:solidFill>
                <a:latin typeface="DejaVu Sans"/>
                <a:ea typeface="DejaVu Sans"/>
              </a:rPr>
              <a:t>[Marshall Ganz]</a:t>
            </a:r>
            <a:endParaRPr b="0" lang="en-US" sz="1800" spc="-1" strike="noStrike">
              <a:latin typeface="Arial"/>
            </a:endParaRPr>
          </a:p>
          <a:p>
            <a:pPr algn="ct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Strategic Goal (what you want):</a:t>
            </a:r>
            <a:r>
              <a:rPr b="0" lang="en-US" sz="1800" spc="-1" strike="noStrike">
                <a:solidFill>
                  <a:srgbClr val="000000"/>
                </a:solidFill>
                <a:latin typeface="DejaVu Sans"/>
                <a:ea typeface="DejaVu Sans"/>
              </a:rPr>
              <a:t> The goal is a clear, measurable point that allows you to know if you’ve won or lost, and that meets the challenge your constituency faces.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u="sng">
                <a:solidFill>
                  <a:srgbClr val="ffffff"/>
                </a:solidFill>
                <a:uFillTx/>
                <a:latin typeface="DejaVu Sans"/>
                <a:ea typeface="DejaVu Sans"/>
              </a:rPr>
              <a:t>Power (what you need):</a:t>
            </a:r>
            <a:r>
              <a:rPr b="0" lang="en-US" sz="1800" spc="-1" strike="noStrike">
                <a:solidFill>
                  <a:srgbClr val="ffffff"/>
                </a:solidFill>
                <a:latin typeface="DejaVu Sans"/>
                <a:ea typeface="DejaVu Sans"/>
              </a:rPr>
              <a:t> tactics through which you can turn your resources into the capacity you need to achieve your goal.</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u="sng">
                <a:solidFill>
                  <a:srgbClr val="ffffff"/>
                </a:solidFill>
                <a:uFillTx/>
                <a:latin typeface="DejaVu Sans"/>
                <a:ea typeface="DejaVu Sans"/>
              </a:rPr>
              <a:t>Resources (what your constituency has):</a:t>
            </a:r>
            <a:r>
              <a:rPr b="0" lang="en-US" sz="1800" spc="-1" strike="noStrike">
                <a:solidFill>
                  <a:srgbClr val="ffffff"/>
                </a:solidFill>
                <a:latin typeface="DejaVu Sans"/>
                <a:ea typeface="DejaVu Sans"/>
              </a:rPr>
              <a:t> time, money, skills, relationships, etc.</a:t>
            </a:r>
            <a:endParaRPr b="0" lang="en-US" sz="1800" spc="-1" strike="noStrike">
              <a:latin typeface="Arial"/>
            </a:endParaRPr>
          </a:p>
        </p:txBody>
      </p:sp>
      <p:sp>
        <p:nvSpPr>
          <p:cNvPr id="357" name="CustomShape 3"/>
          <p:cNvSpPr/>
          <p:nvPr/>
        </p:nvSpPr>
        <p:spPr>
          <a:xfrm>
            <a:off x="432720" y="1148040"/>
            <a:ext cx="10352160" cy="492840"/>
          </a:xfrm>
          <a:prstGeom prst="rect">
            <a:avLst/>
          </a:prstGeom>
          <a:noFill/>
          <a:ln>
            <a:noFill/>
          </a:ln>
        </p:spPr>
        <p:style>
          <a:lnRef idx="0"/>
          <a:fillRef idx="0"/>
          <a:effectRef idx="0"/>
          <a:fontRef idx="minor"/>
        </p:style>
      </p:sp>
      <p:sp>
        <p:nvSpPr>
          <p:cNvPr id="358" name="CustomShape 4"/>
          <p:cNvSpPr/>
          <p:nvPr/>
        </p:nvSpPr>
        <p:spPr>
          <a:xfrm>
            <a:off x="405360" y="1920240"/>
            <a:ext cx="10563840" cy="1095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59" name="CustomShape 5"/>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Strategy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Is This Course All About?</a:t>
            </a:r>
            <a:endParaRPr b="0" lang="en-US" sz="2400" spc="-1" strike="noStrike">
              <a:latin typeface="Arial"/>
            </a:endParaRPr>
          </a:p>
        </p:txBody>
      </p:sp>
      <p:sp>
        <p:nvSpPr>
          <p:cNvPr id="361" name="CustomShape 2"/>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Strategy is “turning resources you have into the power you need to get what you want </a:t>
            </a: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your goal. </a:t>
            </a:r>
            <a:r>
              <a:rPr b="0" lang="en-US" sz="1800" spc="-1" strike="noStrike">
                <a:solidFill>
                  <a:srgbClr val="000000"/>
                </a:solidFill>
                <a:latin typeface="DejaVu Sans"/>
                <a:ea typeface="DejaVu Sans"/>
              </a:rPr>
              <a:t>[Marshall Ganz]</a:t>
            </a:r>
            <a:endParaRPr b="0" lang="en-US" sz="1800" spc="-1" strike="noStrike">
              <a:latin typeface="Arial"/>
            </a:endParaRPr>
          </a:p>
          <a:p>
            <a:pPr algn="ct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Strategic Goal (what you want):</a:t>
            </a:r>
            <a:r>
              <a:rPr b="0" lang="en-US" sz="1800" spc="-1" strike="noStrike">
                <a:solidFill>
                  <a:srgbClr val="000000"/>
                </a:solidFill>
                <a:latin typeface="DejaVu Sans"/>
                <a:ea typeface="DejaVu Sans"/>
              </a:rPr>
              <a:t> The goal is a clear, measurable point that allows you to know if you’ve won or lost, and that meets the challenge your constituency faces.</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Power (what you need):</a:t>
            </a:r>
            <a:r>
              <a:rPr b="0" lang="en-US" sz="1800" spc="-1" strike="noStrike">
                <a:solidFill>
                  <a:srgbClr val="000000"/>
                </a:solidFill>
                <a:latin typeface="DejaVu Sans"/>
                <a:ea typeface="DejaVu Sans"/>
              </a:rPr>
              <a:t> tactics through which you can turn your resources into the capacity you need to achieve your goal.</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u="sng">
                <a:solidFill>
                  <a:srgbClr val="ffffff"/>
                </a:solidFill>
                <a:uFillTx/>
                <a:latin typeface="DejaVu Sans"/>
                <a:ea typeface="DejaVu Sans"/>
              </a:rPr>
              <a:t>Resources (what your constituency has):</a:t>
            </a:r>
            <a:r>
              <a:rPr b="0" lang="en-US" sz="1800" spc="-1" strike="noStrike">
                <a:solidFill>
                  <a:srgbClr val="ffffff"/>
                </a:solidFill>
                <a:latin typeface="DejaVu Sans"/>
                <a:ea typeface="DejaVu Sans"/>
              </a:rPr>
              <a:t> time, money, skills, relationships, etc.</a:t>
            </a:r>
            <a:endParaRPr b="0" lang="en-US" sz="1800" spc="-1" strike="noStrike">
              <a:latin typeface="Arial"/>
            </a:endParaRPr>
          </a:p>
        </p:txBody>
      </p:sp>
      <p:sp>
        <p:nvSpPr>
          <p:cNvPr id="362" name="CustomShape 3"/>
          <p:cNvSpPr/>
          <p:nvPr/>
        </p:nvSpPr>
        <p:spPr>
          <a:xfrm>
            <a:off x="432720" y="1148040"/>
            <a:ext cx="10352160" cy="492840"/>
          </a:xfrm>
          <a:prstGeom prst="rect">
            <a:avLst/>
          </a:prstGeom>
          <a:noFill/>
          <a:ln>
            <a:noFill/>
          </a:ln>
        </p:spPr>
        <p:style>
          <a:lnRef idx="0"/>
          <a:fillRef idx="0"/>
          <a:effectRef idx="0"/>
          <a:fontRef idx="minor"/>
        </p:style>
      </p:sp>
      <p:sp>
        <p:nvSpPr>
          <p:cNvPr id="363" name="CustomShape 4"/>
          <p:cNvSpPr/>
          <p:nvPr/>
        </p:nvSpPr>
        <p:spPr>
          <a:xfrm>
            <a:off x="405360" y="1920240"/>
            <a:ext cx="10563840" cy="1095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64" name="CustomShape 5"/>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Strategy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What Is This Course All About?</a:t>
            </a:r>
            <a:endParaRPr b="0" lang="en-US" sz="2400" spc="-1" strike="noStrike">
              <a:latin typeface="Arial"/>
            </a:endParaRPr>
          </a:p>
        </p:txBody>
      </p:sp>
      <p:sp>
        <p:nvSpPr>
          <p:cNvPr id="366" name="CustomShape 2"/>
          <p:cNvSpPr/>
          <p:nvPr/>
        </p:nvSpPr>
        <p:spPr>
          <a:xfrm>
            <a:off x="335520" y="1268280"/>
            <a:ext cx="1063368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Strategy is “turning resources you have into the power you need to get what you want </a:t>
            </a: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your goal. </a:t>
            </a:r>
            <a:r>
              <a:rPr b="0" lang="en-US" sz="1800" spc="-1" strike="noStrike">
                <a:solidFill>
                  <a:srgbClr val="000000"/>
                </a:solidFill>
                <a:latin typeface="DejaVu Sans"/>
                <a:ea typeface="DejaVu Sans"/>
              </a:rPr>
              <a:t>[Marshall Ganz]</a:t>
            </a:r>
            <a:endParaRPr b="0" lang="en-US" sz="1800" spc="-1" strike="noStrike">
              <a:latin typeface="Arial"/>
            </a:endParaRPr>
          </a:p>
          <a:p>
            <a:pPr algn="ct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Strategic Goal (what you want):</a:t>
            </a:r>
            <a:r>
              <a:rPr b="0" lang="en-US" sz="1800" spc="-1" strike="noStrike">
                <a:solidFill>
                  <a:srgbClr val="000000"/>
                </a:solidFill>
                <a:latin typeface="DejaVu Sans"/>
                <a:ea typeface="DejaVu Sans"/>
              </a:rPr>
              <a:t> The goal is a clear, measurable point that allows you to know if you’ve won or lost, and that meets the challenge your constituency faces.</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Power (what you need):</a:t>
            </a:r>
            <a:r>
              <a:rPr b="0" lang="en-US" sz="1800" spc="-1" strike="noStrike">
                <a:solidFill>
                  <a:srgbClr val="000000"/>
                </a:solidFill>
                <a:latin typeface="DejaVu Sans"/>
                <a:ea typeface="DejaVu Sans"/>
              </a:rPr>
              <a:t> tactics through which you can turn your resources into the capacity you need to achieve your goal.</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Resources (what your constituency has):</a:t>
            </a:r>
            <a:r>
              <a:rPr b="0" lang="en-US" sz="1800" spc="-1" strike="noStrike">
                <a:solidFill>
                  <a:srgbClr val="000000"/>
                </a:solidFill>
                <a:latin typeface="DejaVu Sans"/>
                <a:ea typeface="DejaVu Sans"/>
              </a:rPr>
              <a:t> time, money, skills, relationships, etc.</a:t>
            </a:r>
            <a:endParaRPr b="0" lang="en-US" sz="1800" spc="-1" strike="noStrike">
              <a:latin typeface="Arial"/>
            </a:endParaRPr>
          </a:p>
        </p:txBody>
      </p:sp>
      <p:sp>
        <p:nvSpPr>
          <p:cNvPr id="367" name="CustomShape 3"/>
          <p:cNvSpPr/>
          <p:nvPr/>
        </p:nvSpPr>
        <p:spPr>
          <a:xfrm>
            <a:off x="432720" y="1148040"/>
            <a:ext cx="10352160" cy="492840"/>
          </a:xfrm>
          <a:prstGeom prst="rect">
            <a:avLst/>
          </a:prstGeom>
          <a:noFill/>
          <a:ln>
            <a:noFill/>
          </a:ln>
        </p:spPr>
        <p:style>
          <a:lnRef idx="0"/>
          <a:fillRef idx="0"/>
          <a:effectRef idx="0"/>
          <a:fontRef idx="minor"/>
        </p:style>
      </p:sp>
      <p:sp>
        <p:nvSpPr>
          <p:cNvPr id="368" name="CustomShape 4"/>
          <p:cNvSpPr/>
          <p:nvPr/>
        </p:nvSpPr>
        <p:spPr>
          <a:xfrm>
            <a:off x="405360" y="1920240"/>
            <a:ext cx="10563840" cy="1095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69" name="CustomShape 5"/>
          <p:cNvSpPr/>
          <p:nvPr/>
        </p:nvSpPr>
        <p:spPr>
          <a:xfrm>
            <a:off x="432720" y="1148040"/>
            <a:ext cx="10352160" cy="4928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Strategy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Additional Resources</a:t>
            </a:r>
            <a:endParaRPr b="0" lang="en-US" sz="2400" spc="-1" strike="noStrike">
              <a:latin typeface="Arial"/>
            </a:endParaRPr>
          </a:p>
        </p:txBody>
      </p:sp>
      <p:sp>
        <p:nvSpPr>
          <p:cNvPr id="371" name="CustomShape 2"/>
          <p:cNvSpPr/>
          <p:nvPr/>
        </p:nvSpPr>
        <p:spPr>
          <a:xfrm>
            <a:off x="335520" y="126864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Chenoweth, E. (2013). The success of nonviolent resistance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1268640"/>
            <a:ext cx="1074312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373" name="CustomShape 2"/>
          <p:cNvSpPr/>
          <p:nvPr/>
        </p:nvSpPr>
        <p:spPr>
          <a:xfrm>
            <a:off x="335520" y="764640"/>
            <a:ext cx="10743120" cy="493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5 </a:t>
            </a:r>
            <a:endParaRPr b="0" lang="en-US" sz="2400" spc="-1" strike="noStrike">
              <a:latin typeface="Arial"/>
            </a:endParaRPr>
          </a:p>
        </p:txBody>
      </p:sp>
      <p:sp>
        <p:nvSpPr>
          <p:cNvPr id="111" name="CustomShape 2"/>
          <p:cNvSpPr/>
          <p:nvPr/>
        </p:nvSpPr>
        <p:spPr>
          <a:xfrm>
            <a:off x="335520" y="1268280"/>
            <a:ext cx="10743120" cy="5030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Are you involved in any climate change or sustainability movement / organization / party / etc. – if yes, which one?</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 Type “no”</a:t>
            </a:r>
            <a:endParaRPr b="0" lang="en-US" sz="1800" spc="-1" strike="noStrike">
              <a:latin typeface="Arial"/>
            </a:endParaRPr>
          </a:p>
          <a:p>
            <a:pPr lvl="1" marL="432000" indent="-2106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 → Type the name/abbreviation, e.g., “XR” (Extinction Rebellion), “FF” (Fridays for Future),  etc.</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335520" y="764640"/>
            <a:ext cx="10742760" cy="4935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6 </a:t>
            </a:r>
            <a:endParaRPr b="0" lang="en-US" sz="2400" spc="-1" strike="noStrike">
              <a:latin typeface="Arial"/>
            </a:endParaRPr>
          </a:p>
        </p:txBody>
      </p:sp>
      <p:sp>
        <p:nvSpPr>
          <p:cNvPr id="113" name="CustomShape 2"/>
          <p:cNvSpPr/>
          <p:nvPr/>
        </p:nvSpPr>
        <p:spPr>
          <a:xfrm>
            <a:off x="335520" y="1268280"/>
            <a:ext cx="10742760" cy="50302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Would you like to attend the lecture and Q&amp;A live in Goslar?</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02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a:t>
            </a:r>
            <a:endParaRPr b="0" lang="en-US" sz="1800" spc="-1" strike="noStrike">
              <a:latin typeface="Arial"/>
            </a:endParaRPr>
          </a:p>
          <a:p>
            <a:pPr lvl="1" marL="432000" indent="-2102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CustomShape 1"/>
          <p:cNvSpPr/>
          <p:nvPr/>
        </p:nvSpPr>
        <p:spPr>
          <a:xfrm>
            <a:off x="335520" y="4406760"/>
            <a:ext cx="10741680" cy="13507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An Inconvenient Problem</a:t>
            </a:r>
            <a:endParaRPr b="0" lang="en-US" sz="3000" spc="-1" strike="noStrike">
              <a:latin typeface="Arial"/>
            </a:endParaRPr>
          </a:p>
        </p:txBody>
      </p:sp>
      <p:sp>
        <p:nvSpPr>
          <p:cNvPr id="115" name="CustomShape 2"/>
          <p:cNvSpPr/>
          <p:nvPr/>
        </p:nvSpPr>
        <p:spPr>
          <a:xfrm>
            <a:off x="335520" y="2906640"/>
            <a:ext cx="10741680" cy="14886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3654</TotalTime>
  <Application>LibreOffice/6.4.7.2$Linux_X86_64 LibreOffice_project/40$Build-2</Application>
  <Words>1010</Words>
  <Paragraphs>159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2022-04-25T08:40:16Z</dcterms:modified>
  <cp:revision>3575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20</vt:i4>
  </property>
</Properties>
</file>